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7" r:id="rId6"/>
    <p:sldId id="260" r:id="rId7"/>
    <p:sldId id="277" r:id="rId8"/>
    <p:sldId id="261" r:id="rId9"/>
    <p:sldId id="282" r:id="rId10"/>
    <p:sldId id="278" r:id="rId11"/>
    <p:sldId id="271" r:id="rId12"/>
    <p:sldId id="262" r:id="rId13"/>
    <p:sldId id="279" r:id="rId14"/>
    <p:sldId id="273" r:id="rId15"/>
    <p:sldId id="270" r:id="rId16"/>
    <p:sldId id="264" r:id="rId17"/>
    <p:sldId id="266" r:id="rId18"/>
    <p:sldId id="280" r:id="rId19"/>
    <p:sldId id="283" r:id="rId20"/>
    <p:sldId id="284" r:id="rId21"/>
    <p:sldId id="275" r:id="rId22"/>
    <p:sldId id="281"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p:scale>
          <a:sx n="70" d="100"/>
          <a:sy n="70" d="100"/>
        </p:scale>
        <p:origin x="-60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AC8AEAF-F996-49E4-A103-DF17ED75853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471A0911-0244-40CC-89B9-13926FC8F6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C5C5C381-D03C-42ED-AD2E-830D975F3AC1}"/>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5" name="Нижний колонтитул 4">
            <a:extLst>
              <a:ext uri="{FF2B5EF4-FFF2-40B4-BE49-F238E27FC236}">
                <a16:creationId xmlns:a16="http://schemas.microsoft.com/office/drawing/2014/main" xmlns="" id="{0140FE2E-F9EC-4634-A4E8-EF39F5C5ED0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3A6CA89-C946-497C-98F9-D63BA0101A53}"/>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585512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3A3B47D-5D55-4229-873E-2A9E8F50DFD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7688E59-B343-4E48-9175-91E5007516D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CFD97A4-C01D-428E-B579-E608772E2F36}"/>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5" name="Нижний колонтитул 4">
            <a:extLst>
              <a:ext uri="{FF2B5EF4-FFF2-40B4-BE49-F238E27FC236}">
                <a16:creationId xmlns:a16="http://schemas.microsoft.com/office/drawing/2014/main" xmlns="" id="{0FBE5B0B-B057-46F2-9016-1C75E81B1F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23E81F5-25C4-48B8-9499-50DED823819C}"/>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389675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81FA687A-B01D-4BB7-834C-ED6B40FD4BE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787586F7-7069-46AD-A52C-6ABC88B0115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11520B1-FB19-497D-BE85-CD93BA6A61C3}"/>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5" name="Нижний колонтитул 4">
            <a:extLst>
              <a:ext uri="{FF2B5EF4-FFF2-40B4-BE49-F238E27FC236}">
                <a16:creationId xmlns:a16="http://schemas.microsoft.com/office/drawing/2014/main" xmlns="" id="{9CB8458F-B660-43C2-8906-B6AB53DAE0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7D3D26D-6659-473A-A215-90D6D42E912D}"/>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274312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6A61B6C-2370-4166-ADCC-0CDD563F1DE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8399BDD0-8F7B-47DA-95A2-1B187FD5717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B1706E0-716E-496F-BB5C-A8D45C121F34}"/>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5" name="Нижний колонтитул 4">
            <a:extLst>
              <a:ext uri="{FF2B5EF4-FFF2-40B4-BE49-F238E27FC236}">
                <a16:creationId xmlns:a16="http://schemas.microsoft.com/office/drawing/2014/main" xmlns="" id="{D271C395-C510-4C06-B76E-D2FEB8AAE2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D5FEDE8-7A78-48AA-9775-12C0C89C95F0}"/>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17366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F0AC9AE-35C6-4553-8A04-A8079C52FF5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7B3505E5-5D90-4E20-833C-6A1A9EC300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D6BE8A5F-9328-4591-ADE0-1C2C92339BE2}"/>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5" name="Нижний колонтитул 4">
            <a:extLst>
              <a:ext uri="{FF2B5EF4-FFF2-40B4-BE49-F238E27FC236}">
                <a16:creationId xmlns:a16="http://schemas.microsoft.com/office/drawing/2014/main" xmlns="" id="{3DEE444E-19EA-4F29-AA3C-AE2E5A88B6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3E3AEF2-75B4-4D5D-8559-3979E57C42AD}"/>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1266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B787607-3631-4901-9490-4E059D7B902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8468A394-578E-4A64-8356-CEB9C99147E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302A0E38-A97E-4A7A-A09E-45B8845ECE7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5ACB7971-85F7-429F-BD0E-09854AE1F282}"/>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6" name="Нижний колонтитул 5">
            <a:extLst>
              <a:ext uri="{FF2B5EF4-FFF2-40B4-BE49-F238E27FC236}">
                <a16:creationId xmlns:a16="http://schemas.microsoft.com/office/drawing/2014/main" xmlns="" id="{EB94A3F5-8895-4C44-B116-6802211B2D9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C419101-D665-4D8F-9DE3-9E0DC648C0C2}"/>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2033965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D42DDC-C929-4581-869B-D01F07460D1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13F56A38-4D8E-4285-A583-5D636028A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89D5844C-8B53-4EE1-A611-E07DF6F3570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3EA7950-554A-43B7-A49A-F0E3FBC60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00E47984-484E-4E68-A109-78FED07F378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E5F5458B-BE44-4C72-8D76-6F9A012A9E7E}"/>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8" name="Нижний колонтитул 7">
            <a:extLst>
              <a:ext uri="{FF2B5EF4-FFF2-40B4-BE49-F238E27FC236}">
                <a16:creationId xmlns:a16="http://schemas.microsoft.com/office/drawing/2014/main" xmlns="" id="{BEDAC64D-4E0F-4437-B014-11FABC3E124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7359F449-D8E2-49AB-9A63-BF87DF74056F}"/>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904487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FB2F39C-0870-496E-A2E7-B1D4CD57F60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A560A523-D472-4000-B305-92EE31ADBD33}"/>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4" name="Нижний колонтитул 3">
            <a:extLst>
              <a:ext uri="{FF2B5EF4-FFF2-40B4-BE49-F238E27FC236}">
                <a16:creationId xmlns:a16="http://schemas.microsoft.com/office/drawing/2014/main" xmlns="" id="{BE33B62B-29D6-445C-8475-55FEDE509A1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286CAC05-7AE9-4D88-B28C-D3E7FE1378CA}"/>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3339126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306BC241-908A-45C7-9553-B6E3F7AE9788}"/>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3" name="Нижний колонтитул 2">
            <a:extLst>
              <a:ext uri="{FF2B5EF4-FFF2-40B4-BE49-F238E27FC236}">
                <a16:creationId xmlns:a16="http://schemas.microsoft.com/office/drawing/2014/main" xmlns="" id="{363B4A07-D1F9-46EE-A10E-AD7BE776DED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CDF9232A-7699-4C58-9C47-D617B2B2D26D}"/>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161036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347D573-0C12-43AC-9DF5-2954C2353F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7ED83253-D63D-4998-B500-A23BEDE16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7637FFB5-C6C0-455F-8759-22C9ADF0F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D7022E2-0D8A-428A-87CB-252AD5D47867}"/>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6" name="Нижний колонтитул 5">
            <a:extLst>
              <a:ext uri="{FF2B5EF4-FFF2-40B4-BE49-F238E27FC236}">
                <a16:creationId xmlns:a16="http://schemas.microsoft.com/office/drawing/2014/main" xmlns="" id="{67A26FBE-A230-4346-AEB6-AA2EC747305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825B3FC3-8B67-4C36-905D-C36599750A99}"/>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301416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670E83-EAA3-4FE0-95C8-ED9E4C83F63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5579A872-0E19-4B9D-B224-73C7A1E5E3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97035D76-EBE7-4B8F-B079-4F727704F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1661BD47-0D8D-4D4B-902A-840E4C236E21}"/>
              </a:ext>
            </a:extLst>
          </p:cNvPr>
          <p:cNvSpPr>
            <a:spLocks noGrp="1"/>
          </p:cNvSpPr>
          <p:nvPr>
            <p:ph type="dt" sz="half" idx="10"/>
          </p:nvPr>
        </p:nvSpPr>
        <p:spPr/>
        <p:txBody>
          <a:bodyPr/>
          <a:lstStyle/>
          <a:p>
            <a:fld id="{5DA405B5-4BE0-44BC-9DC4-B42B61498184}" type="datetimeFigureOut">
              <a:rPr lang="ru-RU" smtClean="0"/>
              <a:pPr/>
              <a:t>30.06.2025</a:t>
            </a:fld>
            <a:endParaRPr lang="ru-RU"/>
          </a:p>
        </p:txBody>
      </p:sp>
      <p:sp>
        <p:nvSpPr>
          <p:cNvPr id="6" name="Нижний колонтитул 5">
            <a:extLst>
              <a:ext uri="{FF2B5EF4-FFF2-40B4-BE49-F238E27FC236}">
                <a16:creationId xmlns:a16="http://schemas.microsoft.com/office/drawing/2014/main" xmlns="" id="{BA6DEFC9-DE04-427B-B831-FFDED0D228F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27E2B077-3C3C-4D62-A914-FB88C0B83AC9}"/>
              </a:ext>
            </a:extLst>
          </p:cNvPr>
          <p:cNvSpPr>
            <a:spLocks noGrp="1"/>
          </p:cNvSpPr>
          <p:nvPr>
            <p:ph type="sldNum" sz="quarter" idx="12"/>
          </p:nvPr>
        </p:nvSpPr>
        <p:spPr/>
        <p:txBody>
          <a:bodyPr/>
          <a:lstStyle/>
          <a:p>
            <a:fld id="{DB0E7820-41EB-48EB-9895-E916BE8F6A95}" type="slidenum">
              <a:rPr lang="ru-RU" smtClean="0"/>
              <a:pPr/>
              <a:t>‹#›</a:t>
            </a:fld>
            <a:endParaRPr lang="ru-RU"/>
          </a:p>
        </p:txBody>
      </p:sp>
    </p:spTree>
    <p:extLst>
      <p:ext uri="{BB962C8B-B14F-4D97-AF65-F5344CB8AC3E}">
        <p14:creationId xmlns:p14="http://schemas.microsoft.com/office/powerpoint/2010/main" val="279169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E3D14A2-0B73-4FD7-A556-7F91EB074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24AEA8BF-32D7-46EB-9598-DEAFD0366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C3DA63B-3CA2-49EF-A639-6930D553E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405B5-4BE0-44BC-9DC4-B42B61498184}" type="datetimeFigureOut">
              <a:rPr lang="ru-RU" smtClean="0"/>
              <a:pPr/>
              <a:t>30.06.2025</a:t>
            </a:fld>
            <a:endParaRPr lang="ru-RU"/>
          </a:p>
        </p:txBody>
      </p:sp>
      <p:sp>
        <p:nvSpPr>
          <p:cNvPr id="5" name="Нижний колонтитул 4">
            <a:extLst>
              <a:ext uri="{FF2B5EF4-FFF2-40B4-BE49-F238E27FC236}">
                <a16:creationId xmlns:a16="http://schemas.microsoft.com/office/drawing/2014/main" xmlns="" id="{FC1E3510-882A-49A8-9EC1-E954DE4DF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97C954D9-93CC-45F4-82BA-428F4898C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E7820-41EB-48EB-9895-E916BE8F6A95}" type="slidenum">
              <a:rPr lang="ru-RU" smtClean="0"/>
              <a:pPr/>
              <a:t>‹#›</a:t>
            </a:fld>
            <a:endParaRPr lang="ru-RU"/>
          </a:p>
        </p:txBody>
      </p:sp>
    </p:spTree>
    <p:extLst>
      <p:ext uri="{BB962C8B-B14F-4D97-AF65-F5344CB8AC3E}">
        <p14:creationId xmlns:p14="http://schemas.microsoft.com/office/powerpoint/2010/main" val="1140961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D2F176C-0293-4BD6-A6D7-51BD30E5A511}"/>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40AB8208-A186-472C-94B8-286A97416E40}"/>
              </a:ext>
            </a:extLst>
          </p:cNvPr>
          <p:cNvSpPr txBox="1"/>
          <p:nvPr/>
        </p:nvSpPr>
        <p:spPr>
          <a:xfrm>
            <a:off x="1838634" y="2032441"/>
            <a:ext cx="6499122" cy="1323439"/>
          </a:xfrm>
          <a:prstGeom prst="rect">
            <a:avLst/>
          </a:prstGeom>
          <a:noFill/>
        </p:spPr>
        <p:txBody>
          <a:bodyPr wrap="square" rtlCol="0">
            <a:spAutoFit/>
          </a:bodyPr>
          <a:lstStyle/>
          <a:p>
            <a:pPr algn="ctr"/>
            <a:r>
              <a:rPr lang="kk-KZ" sz="4000" b="1" dirty="0">
                <a:effectLst>
                  <a:glow rad="228600">
                    <a:schemeClr val="accent4">
                      <a:satMod val="175000"/>
                      <a:alpha val="40000"/>
                    </a:schemeClr>
                  </a:glow>
                </a:effectLst>
                <a:latin typeface="Times New Roman" panose="02020603050405020304" pitchFamily="18" charset="0"/>
                <a:cs typeface="Times New Roman" panose="02020603050405020304" pitchFamily="18" charset="0"/>
              </a:rPr>
              <a:t>«БАЛДЫРҒАН» ЖАЗҒЫ САУЫҚТЫРУ ЛАГЕРІ</a:t>
            </a:r>
            <a:endParaRPr lang="ru-RU" sz="4000" b="1" dirty="0">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07DB2347-A9CE-4792-9A95-0AAF7AA4DB69}"/>
              </a:ext>
            </a:extLst>
          </p:cNvPr>
          <p:cNvSpPr txBox="1"/>
          <p:nvPr/>
        </p:nvSpPr>
        <p:spPr>
          <a:xfrm>
            <a:off x="41172" y="64679"/>
            <a:ext cx="12109655" cy="8372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lnSpc>
                <a:spcPct val="107000"/>
              </a:lnSpc>
              <a:spcAft>
                <a:spcPts val="800"/>
              </a:spcAft>
            </a:pP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«Солтүстік Қазақстан облысы әкімдігінің білім басқармасы» КММ</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«Шал ақын ауданының білім бөлімі» КММ  «Кеңес орта мектебі» КММ</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42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F47849-E1D0-E0C7-8322-A3A4114F4D66}"/>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AED68BD1-D7BD-ED4E-07FC-003F0A237297}"/>
              </a:ext>
            </a:extLst>
          </p:cNvPr>
          <p:cNvPicPr>
            <a:picLocks noChangeAspect="1"/>
          </p:cNvPicPr>
          <p:nvPr/>
        </p:nvPicPr>
        <p:blipFill>
          <a:blip r:embed="rId2"/>
          <a:stretch>
            <a:fillRect/>
          </a:stretch>
        </p:blipFill>
        <p:spPr>
          <a:xfrm>
            <a:off x="0" y="0"/>
            <a:ext cx="12192000" cy="6857999"/>
          </a:xfrm>
          <a:prstGeom prst="rect">
            <a:avLst/>
          </a:prstGeom>
        </p:spPr>
      </p:pic>
      <p:sp>
        <p:nvSpPr>
          <p:cNvPr id="2" name="Прямоугольник 1">
            <a:extLst>
              <a:ext uri="{FF2B5EF4-FFF2-40B4-BE49-F238E27FC236}">
                <a16:creationId xmlns:a16="http://schemas.microsoft.com/office/drawing/2014/main" xmlns="" id="{F8CA189A-15FE-1472-1A7B-82270B65E19F}"/>
              </a:ext>
            </a:extLst>
          </p:cNvPr>
          <p:cNvSpPr/>
          <p:nvPr/>
        </p:nvSpPr>
        <p:spPr>
          <a:xfrm>
            <a:off x="3438866" y="1772827"/>
            <a:ext cx="5445694"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Эстафеталық ойындар</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FA2E75C6-3195-12B5-D361-23325BAF3323}"/>
              </a:ext>
            </a:extLst>
          </p:cNvPr>
          <p:cNvPicPr>
            <a:picLocks noChangeAspect="1"/>
          </p:cNvPicPr>
          <p:nvPr/>
        </p:nvPicPr>
        <p:blipFill>
          <a:blip r:embed="rId3"/>
          <a:stretch>
            <a:fillRect/>
          </a:stretch>
        </p:blipFill>
        <p:spPr>
          <a:xfrm>
            <a:off x="1551963" y="2449584"/>
            <a:ext cx="8825219" cy="4110607"/>
          </a:xfrm>
          <a:prstGeom prst="rect">
            <a:avLst/>
          </a:prstGeom>
        </p:spPr>
      </p:pic>
    </p:spTree>
    <p:extLst>
      <p:ext uri="{BB962C8B-B14F-4D97-AF65-F5344CB8AC3E}">
        <p14:creationId xmlns:p14="http://schemas.microsoft.com/office/powerpoint/2010/main" val="268079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994" y="2483781"/>
            <a:ext cx="8980227" cy="3693181"/>
          </a:xfrm>
        </p:spPr>
      </p:pic>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3"/>
          <a:stretch>
            <a:fillRect/>
          </a:stretch>
        </p:blipFill>
        <p:spPr>
          <a:xfrm>
            <a:off x="0" y="0"/>
            <a:ext cx="12192000" cy="6857999"/>
          </a:xfrm>
          <a:prstGeom prst="rect">
            <a:avLst/>
          </a:prstGeom>
        </p:spPr>
      </p:pic>
      <p:sp>
        <p:nvSpPr>
          <p:cNvPr id="7" name="Прямоугольник 6"/>
          <p:cNvSpPr/>
          <p:nvPr/>
        </p:nvSpPr>
        <p:spPr>
          <a:xfrm>
            <a:off x="2906973" y="1825625"/>
            <a:ext cx="5650173"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Сақ бол балақай!</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8" name="Рисунок 7" descr="C:\Users\77474\Downloads\WhatsApp Image 2025-06-21 at 09.14.04.jpeg"/>
          <p:cNvPicPr/>
          <p:nvPr/>
        </p:nvPicPr>
        <p:blipFill>
          <a:blip r:embed="rId4"/>
          <a:srcRect/>
          <a:stretch>
            <a:fillRect/>
          </a:stretch>
        </p:blipFill>
        <p:spPr bwMode="auto">
          <a:xfrm>
            <a:off x="2291707" y="2483780"/>
            <a:ext cx="7899817" cy="3693181"/>
          </a:xfrm>
          <a:prstGeom prst="rect">
            <a:avLst/>
          </a:prstGeom>
          <a:noFill/>
          <a:ln w="9525">
            <a:noFill/>
            <a:miter lim="800000"/>
            <a:headEnd/>
            <a:tailEnd/>
          </a:ln>
        </p:spPr>
      </p:pic>
    </p:spTree>
    <p:extLst>
      <p:ext uri="{BB962C8B-B14F-4D97-AF65-F5344CB8AC3E}">
        <p14:creationId xmlns:p14="http://schemas.microsoft.com/office/powerpoint/2010/main" val="2928844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xmlns="" id="{6EBD28BA-4DED-46F6-9A77-9BD431906D3C}"/>
              </a:ext>
            </a:extLst>
          </p:cNvPr>
          <p:cNvPicPr>
            <a:picLocks noGrp="1" noChangeAspect="1"/>
          </p:cNvPicPr>
          <p:nvPr>
            <p:ph idx="1"/>
          </p:nvPr>
        </p:nvPicPr>
        <p:blipFill>
          <a:blip r:embed="rId2"/>
          <a:stretch>
            <a:fillRect/>
          </a:stretch>
        </p:blipFill>
        <p:spPr>
          <a:xfrm>
            <a:off x="0" y="0"/>
            <a:ext cx="12486806" cy="7015397"/>
          </a:xfrm>
          <a:prstGeom prst="rect">
            <a:avLst/>
          </a:prstGeom>
        </p:spPr>
      </p:pic>
      <p:sp>
        <p:nvSpPr>
          <p:cNvPr id="5" name="Прямоугольник 4"/>
          <p:cNvSpPr/>
          <p:nvPr/>
        </p:nvSpPr>
        <p:spPr>
          <a:xfrm>
            <a:off x="1856096" y="1690688"/>
            <a:ext cx="8830101"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Табиғат аясында кітап оқу</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descr="C:\Users\Админ\Desktop\508525675_1063505515661401_1345030639820373568_n.jpg"/>
          <p:cNvPicPr/>
          <p:nvPr/>
        </p:nvPicPr>
        <p:blipFill>
          <a:blip r:embed="rId3">
            <a:extLst>
              <a:ext uri="{28A0092B-C50C-407E-A947-70E740481C1C}">
                <a14:useLocalDpi xmlns:a14="http://schemas.microsoft.com/office/drawing/2010/main" val="0"/>
              </a:ext>
            </a:extLst>
          </a:blip>
          <a:srcRect/>
          <a:stretch>
            <a:fillRect/>
          </a:stretch>
        </p:blipFill>
        <p:spPr bwMode="auto">
          <a:xfrm>
            <a:off x="1037230" y="2213908"/>
            <a:ext cx="10740788" cy="3736516"/>
          </a:xfrm>
          <a:prstGeom prst="rect">
            <a:avLst/>
          </a:prstGeom>
          <a:noFill/>
          <a:ln>
            <a:noFill/>
          </a:ln>
        </p:spPr>
      </p:pic>
    </p:spTree>
    <p:extLst>
      <p:ext uri="{BB962C8B-B14F-4D97-AF65-F5344CB8AC3E}">
        <p14:creationId xmlns:p14="http://schemas.microsoft.com/office/powerpoint/2010/main" val="321992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BAFD54-5DD5-63BB-1A45-0B924D700F1B}"/>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E1CB12E9-A6D3-2DD9-DE46-1C326AFE31D3}"/>
              </a:ext>
            </a:extLst>
          </p:cNvPr>
          <p:cNvPicPr>
            <a:picLocks noChangeAspect="1"/>
          </p:cNvPicPr>
          <p:nvPr/>
        </p:nvPicPr>
        <p:blipFill>
          <a:blip r:embed="rId2"/>
          <a:stretch>
            <a:fillRect/>
          </a:stretch>
        </p:blipFill>
        <p:spPr>
          <a:xfrm>
            <a:off x="0" y="1"/>
            <a:ext cx="12192000" cy="6857999"/>
          </a:xfrm>
          <a:prstGeom prst="rect">
            <a:avLst/>
          </a:prstGeom>
        </p:spPr>
      </p:pic>
      <p:sp>
        <p:nvSpPr>
          <p:cNvPr id="2" name="Прямоугольник 1">
            <a:extLst>
              <a:ext uri="{FF2B5EF4-FFF2-40B4-BE49-F238E27FC236}">
                <a16:creationId xmlns:a16="http://schemas.microsoft.com/office/drawing/2014/main" xmlns="" id="{11AAE81D-FF11-99BE-2D98-34DA0B99B1D1}"/>
              </a:ext>
            </a:extLst>
          </p:cNvPr>
          <p:cNvSpPr/>
          <p:nvPr/>
        </p:nvSpPr>
        <p:spPr>
          <a:xfrm>
            <a:off x="2809691" y="1672159"/>
            <a:ext cx="7066947"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«Түрлі-түсті арман» асфальтқа сурет салу</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E218BB7E-8498-E679-D83D-176DBC2250DB}"/>
              </a:ext>
            </a:extLst>
          </p:cNvPr>
          <p:cNvPicPr>
            <a:picLocks noChangeAspect="1"/>
          </p:cNvPicPr>
          <p:nvPr/>
        </p:nvPicPr>
        <p:blipFill>
          <a:blip r:embed="rId3"/>
          <a:stretch>
            <a:fillRect/>
          </a:stretch>
        </p:blipFill>
        <p:spPr>
          <a:xfrm>
            <a:off x="1686187" y="2352020"/>
            <a:ext cx="8951053" cy="4216383"/>
          </a:xfrm>
          <a:prstGeom prst="rect">
            <a:avLst/>
          </a:prstGeom>
        </p:spPr>
      </p:pic>
    </p:spTree>
    <p:extLst>
      <p:ext uri="{BB962C8B-B14F-4D97-AF65-F5344CB8AC3E}">
        <p14:creationId xmlns:p14="http://schemas.microsoft.com/office/powerpoint/2010/main" val="380660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994" y="2483781"/>
            <a:ext cx="8980227" cy="3693181"/>
          </a:xfrm>
        </p:spPr>
      </p:pic>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3"/>
          <a:stretch>
            <a:fillRect/>
          </a:stretch>
        </p:blipFill>
        <p:spPr>
          <a:xfrm>
            <a:off x="0" y="0"/>
            <a:ext cx="12192000" cy="6857999"/>
          </a:xfrm>
          <a:prstGeom prst="rect">
            <a:avLst/>
          </a:prstGeom>
        </p:spPr>
      </p:pic>
      <p:pic>
        <p:nvPicPr>
          <p:cNvPr id="1026" name="Picture 2" descr="C:\Users\Айнаш\Desktop\5 с.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31783" r="-818" b="-1"/>
          <a:stretch/>
        </p:blipFill>
        <p:spPr bwMode="auto">
          <a:xfrm>
            <a:off x="1892489" y="2647661"/>
            <a:ext cx="8407021" cy="24020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84644" y="1998976"/>
            <a:ext cx="5550943" cy="584775"/>
          </a:xfrm>
          <a:prstGeom prst="rect">
            <a:avLst/>
          </a:prstGeom>
          <a:noFill/>
        </p:spPr>
        <p:txBody>
          <a:bodyPr wrap="none" rtlCol="0">
            <a:spAutoFit/>
          </a:bodyPr>
          <a:lstStyle/>
          <a:p>
            <a:r>
              <a:rPr lang="kk-KZ" sz="3200" b="1" dirty="0" smtClean="0">
                <a:latin typeface="Times New Roman" panose="02020603050405020304" pitchFamily="18" charset="0"/>
                <a:cs typeface="Times New Roman" panose="02020603050405020304" pitchFamily="18" charset="0"/>
              </a:rPr>
              <a:t>«Біз жүйрікпіз, шапшаңбыз»</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84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994" y="2483781"/>
            <a:ext cx="8980227" cy="3693181"/>
          </a:xfrm>
        </p:spPr>
      </p:pic>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3"/>
          <a:stretch>
            <a:fillRect/>
          </a:stretch>
        </p:blipFill>
        <p:spPr>
          <a:xfrm>
            <a:off x="0" y="0"/>
            <a:ext cx="12192000" cy="6857999"/>
          </a:xfrm>
          <a:prstGeom prst="rect">
            <a:avLst/>
          </a:prstGeom>
        </p:spPr>
      </p:pic>
      <p:sp>
        <p:nvSpPr>
          <p:cNvPr id="7" name="Прямоугольник 6"/>
          <p:cNvSpPr/>
          <p:nvPr/>
        </p:nvSpPr>
        <p:spPr>
          <a:xfrm>
            <a:off x="2906973" y="1825625"/>
            <a:ext cx="5650173"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Алғашқы көмек  іс </a:t>
            </a:r>
            <a:r>
              <a:rPr lang="ru-RU" sz="2800" b="1" dirty="0">
                <a:solidFill>
                  <a:srgbClr val="002060"/>
                </a:solidFill>
                <a:latin typeface="Times New Roman" panose="02020603050405020304" pitchFamily="18" charset="0"/>
                <a:cs typeface="Times New Roman" panose="02020603050405020304" pitchFamily="18" charset="0"/>
              </a:rPr>
              <a:t>-</a:t>
            </a:r>
            <a:r>
              <a:rPr lang="kk-KZ" sz="2800" b="1" dirty="0">
                <a:solidFill>
                  <a:srgbClr val="002060"/>
                </a:solidFill>
                <a:latin typeface="Times New Roman" panose="02020603050405020304" pitchFamily="18" charset="0"/>
                <a:cs typeface="Times New Roman" panose="02020603050405020304" pitchFamily="18" charset="0"/>
              </a:rPr>
              <a:t>тәжірибемен</a:t>
            </a:r>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3074" name="Rectangle 2"/>
          <p:cNvSpPr>
            <a:spLocks noChangeArrowheads="1"/>
          </p:cNvSpPr>
          <p:nvPr/>
        </p:nvSpPr>
        <p:spPr bwMode="auto">
          <a:xfrm>
            <a:off x="0" y="0"/>
            <a:ext cx="391454" cy="80021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2800" b="1"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н</a:t>
            </a:r>
            <a:endParaRPr kumimoji="0" lang="ru-RU"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3075" name="Rectangle 3"/>
          <p:cNvSpPr>
            <a:spLocks noChangeArrowheads="1"/>
          </p:cNvSpPr>
          <p:nvPr/>
        </p:nvSpPr>
        <p:spPr bwMode="auto">
          <a:xfrm>
            <a:off x="0" y="31432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3076" name="Рисунок 1" descr="WhatsApp Image 2025-06-19 at 16.00.31"/>
          <p:cNvPicPr>
            <a:picLocks noChangeAspect="1" noChangeArrowheads="1"/>
          </p:cNvPicPr>
          <p:nvPr/>
        </p:nvPicPr>
        <p:blipFill>
          <a:blip r:embed="rId4"/>
          <a:srcRect/>
          <a:stretch>
            <a:fillRect/>
          </a:stretch>
        </p:blipFill>
        <p:spPr bwMode="auto">
          <a:xfrm>
            <a:off x="1778466" y="2795664"/>
            <a:ext cx="7935985" cy="3381297"/>
          </a:xfrm>
          <a:prstGeom prst="rect">
            <a:avLst/>
          </a:prstGeom>
          <a:noFill/>
        </p:spPr>
      </p:pic>
      <p:sp>
        <p:nvSpPr>
          <p:cNvPr id="3078" name="Rectangle 6"/>
          <p:cNvSpPr>
            <a:spLocks noChangeArrowheads="1"/>
          </p:cNvSpPr>
          <p:nvPr/>
        </p:nvSpPr>
        <p:spPr bwMode="auto">
          <a:xfrm>
            <a:off x="0" y="31432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2884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0" y="-173170"/>
            <a:ext cx="12192000" cy="6857999"/>
          </a:xfrm>
          <a:prstGeom prst="rect">
            <a:avLst/>
          </a:prstGeom>
        </p:spPr>
      </p:pic>
      <p:sp>
        <p:nvSpPr>
          <p:cNvPr id="2" name="TextBox 1">
            <a:extLst>
              <a:ext uri="{FF2B5EF4-FFF2-40B4-BE49-F238E27FC236}">
                <a16:creationId xmlns:a16="http://schemas.microsoft.com/office/drawing/2014/main" xmlns="" id="{1B09C6D3-01F9-49C8-8AFF-E4D552C27CA4}"/>
              </a:ext>
            </a:extLst>
          </p:cNvPr>
          <p:cNvSpPr txBox="1"/>
          <p:nvPr/>
        </p:nvSpPr>
        <p:spPr>
          <a:xfrm>
            <a:off x="4094328" y="1465006"/>
            <a:ext cx="5551117" cy="523220"/>
          </a:xfrm>
          <a:prstGeom prst="rect">
            <a:avLst/>
          </a:prstGeom>
          <a:noFill/>
        </p:spPr>
        <p:txBody>
          <a:bodyPr wrap="square" rtlCol="0">
            <a:spAutoFit/>
          </a:bodyPr>
          <a:lstStyle/>
          <a:p>
            <a:r>
              <a:rPr lang="kk-KZ" sz="2800" b="1" dirty="0">
                <a:solidFill>
                  <a:srgbClr val="002060"/>
                </a:solidFill>
                <a:latin typeface="Times New Roman" panose="02020603050405020304" pitchFamily="18" charset="0"/>
                <a:cs typeface="Times New Roman" panose="02020603050405020304" pitchFamily="18" charset="0"/>
              </a:rPr>
              <a:t>Ұлттық ойындар күні</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89" y="2515906"/>
            <a:ext cx="5441936" cy="3417627"/>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825" y="2515905"/>
            <a:ext cx="4561874" cy="3417627"/>
          </a:xfrm>
          <a:prstGeom prst="rect">
            <a:avLst/>
          </a:prstGeom>
        </p:spPr>
      </p:pic>
    </p:spTree>
    <p:extLst>
      <p:ext uri="{BB962C8B-B14F-4D97-AF65-F5344CB8AC3E}">
        <p14:creationId xmlns:p14="http://schemas.microsoft.com/office/powerpoint/2010/main" val="71144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0" y="-104931"/>
            <a:ext cx="12192000" cy="6857999"/>
          </a:xfrm>
          <a:prstGeom prst="rect">
            <a:avLst/>
          </a:prstGeom>
        </p:spPr>
      </p:pic>
      <p:sp>
        <p:nvSpPr>
          <p:cNvPr id="2" name="TextBox 1">
            <a:extLst>
              <a:ext uri="{FF2B5EF4-FFF2-40B4-BE49-F238E27FC236}">
                <a16:creationId xmlns:a16="http://schemas.microsoft.com/office/drawing/2014/main" xmlns="" id="{1B09C6D3-01F9-49C8-8AFF-E4D552C27CA4}"/>
              </a:ext>
            </a:extLst>
          </p:cNvPr>
          <p:cNvSpPr txBox="1"/>
          <p:nvPr/>
        </p:nvSpPr>
        <p:spPr>
          <a:xfrm>
            <a:off x="2702258" y="1465006"/>
            <a:ext cx="6943188" cy="523220"/>
          </a:xfrm>
          <a:prstGeom prst="rect">
            <a:avLst/>
          </a:prstGeom>
          <a:noFill/>
        </p:spPr>
        <p:txBody>
          <a:bodyPr wrap="square" rtlCol="0">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Бір күн шатырлы лагерь</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descr="C:\Users\Админ\Desktop\d41a0357-75d7-4f1e-a782-a5c3dce2020d.jpeg"/>
          <p:cNvPicPr/>
          <p:nvPr/>
        </p:nvPicPr>
        <p:blipFill rotWithShape="1">
          <a:blip r:embed="rId3">
            <a:extLst>
              <a:ext uri="{28A0092B-C50C-407E-A947-70E740481C1C}">
                <a14:useLocalDpi xmlns:a14="http://schemas.microsoft.com/office/drawing/2010/main" val="0"/>
              </a:ext>
            </a:extLst>
          </a:blip>
          <a:srcRect l="24620" r="8506" b="9201"/>
          <a:stretch/>
        </p:blipFill>
        <p:spPr bwMode="auto">
          <a:xfrm>
            <a:off x="4652962" y="2309812"/>
            <a:ext cx="2886075" cy="3804385"/>
          </a:xfrm>
          <a:prstGeom prst="rect">
            <a:avLst/>
          </a:prstGeom>
          <a:noFill/>
          <a:ln>
            <a:noFill/>
          </a:ln>
          <a:extLst>
            <a:ext uri="{53640926-AAD7-44D8-BBD7-CCE9431645EC}">
              <a14:shadowObscured xmlns:a14="http://schemas.microsoft.com/office/drawing/2010/main"/>
            </a:ext>
          </a:extLst>
        </p:spPr>
      </p:pic>
      <p:pic>
        <p:nvPicPr>
          <p:cNvPr id="6" name="Рисунок 5" descr="C:\Users\Админ\Desktop\fb00b39c-ad30-47e7-bd17-e8ccf826b9c8.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639" y="2298382"/>
            <a:ext cx="3670323" cy="3815815"/>
          </a:xfrm>
          <a:prstGeom prst="rect">
            <a:avLst/>
          </a:prstGeom>
          <a:noFill/>
          <a:ln>
            <a:noFill/>
          </a:ln>
        </p:spPr>
      </p:pic>
      <p:pic>
        <p:nvPicPr>
          <p:cNvPr id="7" name="Рисунок 6" descr="C:\Users\Админ\Desktop\51e52e0f-92f7-40b2-ad3a-e7ba7c5a7a1a.jpeg"/>
          <p:cNvPicPr/>
          <p:nvPr/>
        </p:nvPicPr>
        <p:blipFill>
          <a:blip r:embed="rId5">
            <a:extLst>
              <a:ext uri="{28A0092B-C50C-407E-A947-70E740481C1C}">
                <a14:useLocalDpi xmlns:a14="http://schemas.microsoft.com/office/drawing/2010/main" val="0"/>
              </a:ext>
            </a:extLst>
          </a:blip>
          <a:srcRect/>
          <a:stretch>
            <a:fillRect/>
          </a:stretch>
        </p:blipFill>
        <p:spPr bwMode="auto">
          <a:xfrm>
            <a:off x="7539036" y="2300287"/>
            <a:ext cx="3761309" cy="3813910"/>
          </a:xfrm>
          <a:prstGeom prst="rect">
            <a:avLst/>
          </a:prstGeom>
          <a:noFill/>
          <a:ln>
            <a:noFill/>
          </a:ln>
        </p:spPr>
      </p:pic>
    </p:spTree>
    <p:extLst>
      <p:ext uri="{BB962C8B-B14F-4D97-AF65-F5344CB8AC3E}">
        <p14:creationId xmlns:p14="http://schemas.microsoft.com/office/powerpoint/2010/main" val="125686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275B19-28D4-9AE2-71C9-660C90DCB24B}"/>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6B4ED94-9CE0-CECD-C2FC-376146A75C3E}"/>
              </a:ext>
            </a:extLst>
          </p:cNvPr>
          <p:cNvPicPr>
            <a:picLocks noChangeAspect="1"/>
          </p:cNvPicPr>
          <p:nvPr/>
        </p:nvPicPr>
        <p:blipFill>
          <a:blip r:embed="rId2"/>
          <a:stretch>
            <a:fillRect/>
          </a:stretch>
        </p:blipFill>
        <p:spPr>
          <a:xfrm>
            <a:off x="0" y="-104931"/>
            <a:ext cx="12192000" cy="6857999"/>
          </a:xfrm>
          <a:prstGeom prst="rect">
            <a:avLst/>
          </a:prstGeom>
        </p:spPr>
      </p:pic>
      <p:sp>
        <p:nvSpPr>
          <p:cNvPr id="2" name="TextBox 1">
            <a:extLst>
              <a:ext uri="{FF2B5EF4-FFF2-40B4-BE49-F238E27FC236}">
                <a16:creationId xmlns:a16="http://schemas.microsoft.com/office/drawing/2014/main" xmlns="" id="{94487C8C-B948-363B-6A4F-6C31661CDA9D}"/>
              </a:ext>
            </a:extLst>
          </p:cNvPr>
          <p:cNvSpPr txBox="1"/>
          <p:nvPr/>
        </p:nvSpPr>
        <p:spPr>
          <a:xfrm>
            <a:off x="2249252" y="1439839"/>
            <a:ext cx="8105559" cy="523220"/>
          </a:xfrm>
          <a:prstGeom prst="rect">
            <a:avLst/>
          </a:prstGeom>
          <a:noFill/>
        </p:spPr>
        <p:txBody>
          <a:bodyPr wrap="square" rtlCol="0">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«Денсаулық-зор байлық» дәрігермен әңгіме</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28D2634A-D0E5-E628-9B0B-E303D9B03C56}"/>
              </a:ext>
            </a:extLst>
          </p:cNvPr>
          <p:cNvPicPr>
            <a:picLocks noChangeAspect="1"/>
          </p:cNvPicPr>
          <p:nvPr/>
        </p:nvPicPr>
        <p:blipFill>
          <a:blip r:embed="rId3"/>
          <a:stretch>
            <a:fillRect/>
          </a:stretch>
        </p:blipFill>
        <p:spPr>
          <a:xfrm>
            <a:off x="1384183" y="2231472"/>
            <a:ext cx="8699384" cy="4127383"/>
          </a:xfrm>
          <a:prstGeom prst="rect">
            <a:avLst/>
          </a:prstGeom>
        </p:spPr>
      </p:pic>
    </p:spTree>
    <p:extLst>
      <p:ext uri="{BB962C8B-B14F-4D97-AF65-F5344CB8AC3E}">
        <p14:creationId xmlns:p14="http://schemas.microsoft.com/office/powerpoint/2010/main" val="3665942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0" y="0"/>
            <a:ext cx="12192000" cy="6857999"/>
          </a:xfrm>
          <a:prstGeom prst="rect">
            <a:avLst/>
          </a:prstGeom>
        </p:spPr>
      </p:pic>
      <p:pic>
        <p:nvPicPr>
          <p:cNvPr id="2050" name="Picture 2" descr="C:\Users\Айнаш\Desktop\2с.jpg"/>
          <p:cNvPicPr>
            <a:picLocks noChangeAspect="1" noChangeArrowheads="1"/>
          </p:cNvPicPr>
          <p:nvPr/>
        </p:nvPicPr>
        <p:blipFill rotWithShape="1">
          <a:blip r:embed="rId3">
            <a:extLst>
              <a:ext uri="{28A0092B-C50C-407E-A947-70E740481C1C}">
                <a14:useLocalDpi xmlns:a14="http://schemas.microsoft.com/office/drawing/2010/main" val="0"/>
              </a:ext>
            </a:extLst>
          </a:blip>
          <a:srcRect t="26269" r="-3400"/>
          <a:stretch/>
        </p:blipFill>
        <p:spPr bwMode="auto">
          <a:xfrm>
            <a:off x="1214651" y="2606722"/>
            <a:ext cx="10017456" cy="3678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80429" y="1869744"/>
            <a:ext cx="4386009" cy="523220"/>
          </a:xfrm>
          <a:prstGeom prst="rect">
            <a:avLst/>
          </a:prstGeom>
          <a:noFill/>
        </p:spPr>
        <p:txBody>
          <a:bodyPr wrap="none" rtlCol="0">
            <a:spAutoFit/>
          </a:bodyPr>
          <a:lstStyle/>
          <a:p>
            <a:r>
              <a:rPr lang="kk-KZ" sz="2800" b="1" dirty="0" smtClean="0">
                <a:latin typeface="Times New Roman" panose="02020603050405020304" pitchFamily="18" charset="0"/>
                <a:cs typeface="Times New Roman" panose="02020603050405020304" pitchFamily="18" charset="0"/>
              </a:rPr>
              <a:t>«Бақытты балалық шақ»</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64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7EBBD29-EB49-42CA-84B7-C2C0F7CB3ECC}"/>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xmlns="" id="{9D8AF090-5BA8-4E25-94FB-3D28A116694E}"/>
              </a:ext>
            </a:extLst>
          </p:cNvPr>
          <p:cNvSpPr txBox="1"/>
          <p:nvPr/>
        </p:nvSpPr>
        <p:spPr>
          <a:xfrm>
            <a:off x="530941" y="1501084"/>
            <a:ext cx="10599175" cy="5115246"/>
          </a:xfrm>
          <a:prstGeom prst="rect">
            <a:avLst/>
          </a:prstGeom>
          <a:noFill/>
        </p:spPr>
        <p:txBody>
          <a:bodyPr wrap="square">
            <a:spAutoFit/>
          </a:bodyPr>
          <a:lstStyle/>
          <a:p>
            <a:pPr algn="just">
              <a:lnSpc>
                <a:spcPct val="107000"/>
              </a:lnSpc>
              <a:spcAft>
                <a:spcPts val="800"/>
              </a:spcAft>
            </a:pPr>
            <a:r>
              <a:rPr lang="kk-KZ" sz="1600" b="1" dirty="0">
                <a:solidFill>
                  <a:srgbClr val="3C4046"/>
                </a:solidFill>
                <a:effectLst/>
                <a:latin typeface="Times New Roman" panose="02020603050405020304" pitchFamily="18" charset="0"/>
                <a:ea typeface="Times New Roman" panose="02020603050405020304" pitchFamily="18" charset="0"/>
                <a:cs typeface="Times New Roman" panose="02020603050405020304" pitchFamily="18" charset="0"/>
              </a:rPr>
              <a:t>Жаз маусымында балалардың бос уақытын ұйымдастырудың негізгі мақсаты: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3C4046"/>
                </a:solidFill>
                <a:effectLst/>
                <a:latin typeface="Times New Roman" panose="02020603050405020304" pitchFamily="18" charset="0"/>
                <a:ea typeface="Times New Roman" panose="02020603050405020304" pitchFamily="18" charset="0"/>
                <a:cs typeface="Times New Roman" panose="02020603050405020304" pitchFamily="18" charset="0"/>
              </a:rPr>
              <a:t>Белсенді демалысты ұйымдастыру,балалардың толыққанды демалуын,олардың шығармашылық дамуы мен сауығуын қамтамасыз ететін оңтайлы жағдайлар жасау.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b="1" dirty="0">
                <a:solidFill>
                  <a:srgbClr val="3C4046"/>
                </a:solidFill>
                <a:effectLst/>
                <a:latin typeface="Times New Roman" panose="02020603050405020304" pitchFamily="18" charset="0"/>
                <a:ea typeface="Times New Roman" panose="02020603050405020304" pitchFamily="18" charset="0"/>
                <a:cs typeface="Times New Roman" panose="02020603050405020304" pitchFamily="18" charset="0"/>
              </a:rPr>
              <a:t>Негізгі міндеттері:</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Баланың бойына Біртұтас тәрбие бағдарламасын басышылыққа ала отырып, патриоттық сезімдерді, өз отбасына, үйіне, Отанына деген сүйіспеншілік пен құштарлықты дамыту үшін жағдай жасау, балаларға өзін қазіргі қоғам өмірінің қатысушысы ретінде сезінуге мүмкіндік беру;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зорлық-зомбылық пен агрессияға және олардың кез келген түрдегі көрінісіне теріс көзқарасты қалыптастыру, өзін-өзі, басқа адамдарды және олардың мәдениетін құрметтеу және тану;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дене шынықтыру және спортпен тұрақты айналысуға қызығушылықты ояту, өз денсаулығын нығайту қажеттілігін қалыптастыру;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балалардың интеллектуалды және танымдық қабілеттерін, коммуникативті, қолданбалы дағдыларын және тәуелсіздігін дамыту;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балалар қызметін ұйымдастырудың әртүрлі нысандары арқылы балалардың жол-көлік жарақаттануының және басқа да қауіпті жағдайлардың алдын алу;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жазғы кезеңде балалардың демалысын ұйымдастыруда ата-аналардың сұраныстарын қанағаттандыру.</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804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300250" y="245660"/>
            <a:ext cx="12192000" cy="6857999"/>
          </a:xfrm>
          <a:prstGeom prst="rect">
            <a:avLst/>
          </a:prstGeom>
        </p:spPr>
      </p:pic>
      <p:pic>
        <p:nvPicPr>
          <p:cNvPr id="3074" name="Picture 2" descr="C:\Users\Айнаш\Desktop\3с.jpg"/>
          <p:cNvPicPr>
            <a:picLocks noChangeAspect="1" noChangeArrowheads="1"/>
          </p:cNvPicPr>
          <p:nvPr/>
        </p:nvPicPr>
        <p:blipFill rotWithShape="1">
          <a:blip r:embed="rId3">
            <a:extLst>
              <a:ext uri="{28A0092B-C50C-407E-A947-70E740481C1C}">
                <a14:useLocalDpi xmlns:a14="http://schemas.microsoft.com/office/drawing/2010/main" val="0"/>
              </a:ext>
            </a:extLst>
          </a:blip>
          <a:srcRect t="27463"/>
          <a:stretch/>
        </p:blipFill>
        <p:spPr bwMode="auto">
          <a:xfrm>
            <a:off x="1746913" y="2415654"/>
            <a:ext cx="8925635" cy="3678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08479" y="1705971"/>
            <a:ext cx="2505942" cy="523220"/>
          </a:xfrm>
          <a:prstGeom prst="rect">
            <a:avLst/>
          </a:prstGeom>
          <a:noFill/>
        </p:spPr>
        <p:txBody>
          <a:bodyPr wrap="none" rtlCol="0">
            <a:spAutoFit/>
          </a:bodyPr>
          <a:lstStyle/>
          <a:p>
            <a:r>
              <a:rPr lang="kk-KZ" sz="2800" b="1" dirty="0" smtClean="0">
                <a:latin typeface="Times New Roman" panose="02020603050405020304" pitchFamily="18" charset="0"/>
                <a:cs typeface="Times New Roman" panose="02020603050405020304" pitchFamily="18" charset="0"/>
              </a:rPr>
              <a:t>Шебер қолдар</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08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994" y="2483781"/>
            <a:ext cx="8980227" cy="3693181"/>
          </a:xfrm>
        </p:spPr>
      </p:pic>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3"/>
          <a:stretch>
            <a:fillRect/>
          </a:stretch>
        </p:blipFill>
        <p:spPr>
          <a:xfrm>
            <a:off x="0" y="0"/>
            <a:ext cx="12192000" cy="6857999"/>
          </a:xfrm>
          <a:prstGeom prst="rect">
            <a:avLst/>
          </a:prstGeom>
        </p:spPr>
      </p:pic>
      <p:sp>
        <p:nvSpPr>
          <p:cNvPr id="7" name="Прямоугольник 6"/>
          <p:cNvSpPr/>
          <p:nvPr/>
        </p:nvSpPr>
        <p:spPr>
          <a:xfrm>
            <a:off x="2906973" y="1825625"/>
            <a:ext cx="5650173" cy="954107"/>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Тарихи өлкетану мұражайына саяхат</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8" name="Рисунок 7" descr="C:\Users\77474\Downloads\WhatsApp Image 2025-06-25 at 13.10.25.jpeg"/>
          <p:cNvPicPr/>
          <p:nvPr/>
        </p:nvPicPr>
        <p:blipFill>
          <a:blip r:embed="rId4"/>
          <a:srcRect/>
          <a:stretch>
            <a:fillRect/>
          </a:stretch>
        </p:blipFill>
        <p:spPr bwMode="auto">
          <a:xfrm>
            <a:off x="2188564" y="2983042"/>
            <a:ext cx="8334531" cy="3013023"/>
          </a:xfrm>
          <a:prstGeom prst="rect">
            <a:avLst/>
          </a:prstGeom>
          <a:noFill/>
          <a:ln w="9525">
            <a:noFill/>
            <a:miter lim="800000"/>
            <a:headEnd/>
            <a:tailEnd/>
          </a:ln>
        </p:spPr>
      </p:pic>
    </p:spTree>
    <p:extLst>
      <p:ext uri="{BB962C8B-B14F-4D97-AF65-F5344CB8AC3E}">
        <p14:creationId xmlns:p14="http://schemas.microsoft.com/office/powerpoint/2010/main" val="2928844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F3C25D-43B4-BA2E-0900-8B4B8920AA3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72AD4B-0E7D-2BDB-FF2C-29DC0CD982A9}"/>
              </a:ext>
            </a:extLst>
          </p:cNvPr>
          <p:cNvSpPr>
            <a:spLocks noGrp="1"/>
          </p:cNvSpPr>
          <p:nvPr>
            <p:ph type="title"/>
          </p:nvPr>
        </p:nvSpPr>
        <p:spPr/>
        <p:txBody>
          <a:bodyPr/>
          <a:lstStyle/>
          <a:p>
            <a:endParaRPr lang="ru-RU"/>
          </a:p>
        </p:txBody>
      </p:sp>
      <p:pic>
        <p:nvPicPr>
          <p:cNvPr id="9" name="Объект 8">
            <a:extLst>
              <a:ext uri="{FF2B5EF4-FFF2-40B4-BE49-F238E27FC236}">
                <a16:creationId xmlns:a16="http://schemas.microsoft.com/office/drawing/2014/main" xmlns="" id="{22415689-4D5A-2ED2-EA53-72DE10110A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994" y="2483781"/>
            <a:ext cx="8980227" cy="3693181"/>
          </a:xfrm>
        </p:spPr>
      </p:pic>
      <p:pic>
        <p:nvPicPr>
          <p:cNvPr id="4" name="Рисунок 3">
            <a:extLst>
              <a:ext uri="{FF2B5EF4-FFF2-40B4-BE49-F238E27FC236}">
                <a16:creationId xmlns:a16="http://schemas.microsoft.com/office/drawing/2014/main" xmlns="" id="{DA48A255-AF37-D3A4-1692-C0CF4FD9740D}"/>
              </a:ext>
            </a:extLst>
          </p:cNvPr>
          <p:cNvPicPr>
            <a:picLocks noChangeAspect="1"/>
          </p:cNvPicPr>
          <p:nvPr/>
        </p:nvPicPr>
        <p:blipFill>
          <a:blip r:embed="rId3"/>
          <a:stretch>
            <a:fillRect/>
          </a:stretch>
        </p:blipFill>
        <p:spPr>
          <a:xfrm>
            <a:off x="0" y="0"/>
            <a:ext cx="12192000" cy="6857999"/>
          </a:xfrm>
          <a:prstGeom prst="rect">
            <a:avLst/>
          </a:prstGeom>
        </p:spPr>
      </p:pic>
      <p:sp>
        <p:nvSpPr>
          <p:cNvPr id="7" name="Прямоугольник 6">
            <a:extLst>
              <a:ext uri="{FF2B5EF4-FFF2-40B4-BE49-F238E27FC236}">
                <a16:creationId xmlns:a16="http://schemas.microsoft.com/office/drawing/2014/main" xmlns="" id="{71D6CFD9-D7FB-80C8-16AB-8DD78890ADF4}"/>
              </a:ext>
            </a:extLst>
          </p:cNvPr>
          <p:cNvSpPr/>
          <p:nvPr/>
        </p:nvSpPr>
        <p:spPr>
          <a:xfrm>
            <a:off x="2906973" y="1825625"/>
            <a:ext cx="5650173" cy="954107"/>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«Қош бол,Балдырған!» сауықтыру алаңының жабылуы</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60802DB5-23B6-60B7-C67D-253C909C56A8}"/>
              </a:ext>
            </a:extLst>
          </p:cNvPr>
          <p:cNvPicPr>
            <a:picLocks noChangeAspect="1"/>
          </p:cNvPicPr>
          <p:nvPr/>
        </p:nvPicPr>
        <p:blipFill>
          <a:blip r:embed="rId4"/>
          <a:stretch>
            <a:fillRect/>
          </a:stretch>
        </p:blipFill>
        <p:spPr>
          <a:xfrm>
            <a:off x="1543574" y="2779732"/>
            <a:ext cx="8478431" cy="3693181"/>
          </a:xfrm>
          <a:prstGeom prst="rect">
            <a:avLst/>
          </a:prstGeom>
        </p:spPr>
      </p:pic>
    </p:spTree>
    <p:extLst>
      <p:ext uri="{BB962C8B-B14F-4D97-AF65-F5344CB8AC3E}">
        <p14:creationId xmlns:p14="http://schemas.microsoft.com/office/powerpoint/2010/main" val="3958812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0" y="0"/>
            <a:ext cx="12192000" cy="6857999"/>
          </a:xfrm>
          <a:prstGeom prst="rect">
            <a:avLst/>
          </a:prstGeom>
        </p:spPr>
      </p:pic>
      <p:graphicFrame>
        <p:nvGraphicFramePr>
          <p:cNvPr id="5" name="Таблица 5">
            <a:extLst>
              <a:ext uri="{FF2B5EF4-FFF2-40B4-BE49-F238E27FC236}">
                <a16:creationId xmlns:a16="http://schemas.microsoft.com/office/drawing/2014/main" xmlns="" id="{B1DE1336-1790-4C8A-81C2-4E138AAA4E54}"/>
              </a:ext>
            </a:extLst>
          </p:cNvPr>
          <p:cNvGraphicFramePr>
            <a:graphicFrameLocks noGrp="1"/>
          </p:cNvGraphicFramePr>
          <p:nvPr>
            <p:extLst>
              <p:ext uri="{D42A27DB-BD31-4B8C-83A1-F6EECF244321}">
                <p14:modId xmlns:p14="http://schemas.microsoft.com/office/powerpoint/2010/main" val="3485544845"/>
              </p:ext>
            </p:extLst>
          </p:nvPr>
        </p:nvGraphicFramePr>
        <p:xfrm>
          <a:off x="648928" y="335443"/>
          <a:ext cx="10550013" cy="1587106"/>
        </p:xfrm>
        <a:graphic>
          <a:graphicData uri="http://schemas.openxmlformats.org/drawingml/2006/table">
            <a:tbl>
              <a:tblPr firstRow="1" bandRow="1">
                <a:tableStyleId>{00A15C55-8517-42AA-B614-E9B94910E393}</a:tableStyleId>
              </a:tblPr>
              <a:tblGrid>
                <a:gridCol w="868905">
                  <a:extLst>
                    <a:ext uri="{9D8B030D-6E8A-4147-A177-3AD203B41FA5}">
                      <a16:colId xmlns:a16="http://schemas.microsoft.com/office/drawing/2014/main" xmlns="" val="1099219025"/>
                    </a:ext>
                  </a:extLst>
                </a:gridCol>
                <a:gridCol w="4372288">
                  <a:extLst>
                    <a:ext uri="{9D8B030D-6E8A-4147-A177-3AD203B41FA5}">
                      <a16:colId xmlns:a16="http://schemas.microsoft.com/office/drawing/2014/main" xmlns="" val="4230690523"/>
                    </a:ext>
                  </a:extLst>
                </a:gridCol>
                <a:gridCol w="2654410">
                  <a:extLst>
                    <a:ext uri="{9D8B030D-6E8A-4147-A177-3AD203B41FA5}">
                      <a16:colId xmlns:a16="http://schemas.microsoft.com/office/drawing/2014/main" xmlns="" val="2031266774"/>
                    </a:ext>
                  </a:extLst>
                </a:gridCol>
                <a:gridCol w="2654410">
                  <a:extLst>
                    <a:ext uri="{9D8B030D-6E8A-4147-A177-3AD203B41FA5}">
                      <a16:colId xmlns:a16="http://schemas.microsoft.com/office/drawing/2014/main" xmlns="" val="537004970"/>
                    </a:ext>
                  </a:extLst>
                </a:gridCol>
              </a:tblGrid>
              <a:tr h="325042">
                <a:tc>
                  <a:txBody>
                    <a:bodyPr/>
                    <a:lstStyle/>
                    <a:p>
                      <a:r>
                        <a:rPr lang="kk-KZ" sz="2000" dirty="0">
                          <a:solidFill>
                            <a:srgbClr val="002060"/>
                          </a:solidFill>
                          <a:latin typeface="Times New Roman" panose="02020603050405020304" pitchFamily="18" charset="0"/>
                          <a:cs typeface="Times New Roman" panose="02020603050405020304" pitchFamily="18" charset="0"/>
                        </a:rPr>
                        <a:t>р/с</a:t>
                      </a:r>
                      <a:endParaRPr lang="ru-RU" sz="2000"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kk-KZ" sz="2000" dirty="0">
                          <a:solidFill>
                            <a:srgbClr val="002060"/>
                          </a:solidFill>
                          <a:latin typeface="Times New Roman" panose="02020603050405020304" pitchFamily="18" charset="0"/>
                          <a:cs typeface="Times New Roman" panose="02020603050405020304" pitchFamily="18" charset="0"/>
                        </a:rPr>
                        <a:t>Атауы</a:t>
                      </a:r>
                      <a:endParaRPr lang="ru-RU" sz="2000"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kk-KZ" sz="2000" dirty="0">
                          <a:solidFill>
                            <a:srgbClr val="002060"/>
                          </a:solidFill>
                          <a:latin typeface="Times New Roman" panose="02020603050405020304" pitchFamily="18" charset="0"/>
                          <a:cs typeface="Times New Roman" panose="02020603050405020304" pitchFamily="18" charset="0"/>
                        </a:rPr>
                        <a:t>Жұмыс мерзімі</a:t>
                      </a:r>
                      <a:endParaRPr lang="ru-RU" sz="2000"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kk-KZ" sz="2000" dirty="0">
                          <a:solidFill>
                            <a:srgbClr val="002060"/>
                          </a:solidFill>
                          <a:latin typeface="Times New Roman" panose="02020603050405020304" pitchFamily="18" charset="0"/>
                          <a:cs typeface="Times New Roman" panose="02020603050405020304" pitchFamily="18" charset="0"/>
                        </a:rPr>
                        <a:t>Жұмыс уақыты</a:t>
                      </a:r>
                      <a:endParaRPr lang="ru-RU" sz="20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039463808"/>
                  </a:ext>
                </a:extLst>
              </a:tr>
              <a:tr h="825106">
                <a:tc>
                  <a:txBody>
                    <a:bodyPr/>
                    <a:lstStyle/>
                    <a:p>
                      <a:r>
                        <a:rPr lang="kk-KZ" sz="2000" dirty="0">
                          <a:latin typeface="Times New Roman" panose="02020603050405020304" pitchFamily="18" charset="0"/>
                          <a:cs typeface="Times New Roman" panose="02020603050405020304" pitchFamily="18" charset="0"/>
                        </a:rPr>
                        <a:t>1</a:t>
                      </a:r>
                      <a:endParaRPr lang="ru-RU" sz="2000" dirty="0">
                        <a:latin typeface="Times New Roman" panose="02020603050405020304" pitchFamily="18" charset="0"/>
                        <a:cs typeface="Times New Roman" panose="02020603050405020304" pitchFamily="18" charset="0"/>
                      </a:endParaRPr>
                    </a:p>
                  </a:txBody>
                  <a:tcPr/>
                </a:tc>
                <a:tc>
                  <a:txBody>
                    <a:bodyPr/>
                    <a:lstStyle/>
                    <a:p>
                      <a:r>
                        <a:rPr lang="kk-KZ" sz="2000" dirty="0">
                          <a:latin typeface="Times New Roman" panose="02020603050405020304" pitchFamily="18" charset="0"/>
                          <a:cs typeface="Times New Roman" panose="02020603050405020304" pitchFamily="18" charset="0"/>
                        </a:rPr>
                        <a:t>«Балдырған» жазғы сауықтыру лагері</a:t>
                      </a:r>
                      <a:endParaRPr lang="ru-RU" sz="2000" dirty="0">
                        <a:latin typeface="Times New Roman" panose="02020603050405020304" pitchFamily="18" charset="0"/>
                        <a:cs typeface="Times New Roman" panose="02020603050405020304" pitchFamily="18" charset="0"/>
                      </a:endParaRPr>
                    </a:p>
                  </a:txBody>
                  <a:tcPr/>
                </a:tc>
                <a:tc>
                  <a:txBody>
                    <a:bodyPr/>
                    <a:lstStyle/>
                    <a:p>
                      <a:r>
                        <a:rPr lang="kk-KZ" sz="2000" dirty="0">
                          <a:latin typeface="Times New Roman" panose="02020603050405020304" pitchFamily="18" charset="0"/>
                          <a:cs typeface="Times New Roman" panose="02020603050405020304" pitchFamily="18" charset="0"/>
                        </a:rPr>
                        <a:t>02.06.2025-30.06.2025</a:t>
                      </a:r>
                      <a:endParaRPr lang="ru-RU" sz="2000" dirty="0">
                        <a:latin typeface="Times New Roman" panose="02020603050405020304" pitchFamily="18" charset="0"/>
                        <a:cs typeface="Times New Roman" panose="02020603050405020304" pitchFamily="18" charset="0"/>
                      </a:endParaRPr>
                    </a:p>
                  </a:txBody>
                  <a:tcPr/>
                </a:tc>
                <a:tc>
                  <a:txBody>
                    <a:bodyPr/>
                    <a:lstStyle/>
                    <a:p>
                      <a:r>
                        <a:rPr lang="kk-KZ" sz="2000" dirty="0">
                          <a:latin typeface="Times New Roman" panose="02020603050405020304" pitchFamily="18" charset="0"/>
                          <a:cs typeface="Times New Roman" panose="02020603050405020304" pitchFamily="18" charset="0"/>
                        </a:rPr>
                        <a:t>Әр аптаның дүйсенбі-жұма күндері</a:t>
                      </a:r>
                      <a:endParaRPr lang="ru-RU"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26144147"/>
                  </a:ext>
                </a:extLst>
              </a:tr>
              <a:tr h="304206">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xmlns="" val="1616120824"/>
                  </a:ext>
                </a:extLst>
              </a:tr>
            </a:tbl>
          </a:graphicData>
        </a:graphic>
      </p:graphicFrame>
      <p:graphicFrame>
        <p:nvGraphicFramePr>
          <p:cNvPr id="6" name="Таблица 5">
            <a:extLst>
              <a:ext uri="{FF2B5EF4-FFF2-40B4-BE49-F238E27FC236}">
                <a16:creationId xmlns:a16="http://schemas.microsoft.com/office/drawing/2014/main" xmlns="" id="{A33FB69B-E721-4565-AD61-331C4B41F372}"/>
              </a:ext>
            </a:extLst>
          </p:cNvPr>
          <p:cNvGraphicFramePr>
            <a:graphicFrameLocks noGrp="1"/>
          </p:cNvGraphicFramePr>
          <p:nvPr>
            <p:extLst>
              <p:ext uri="{D42A27DB-BD31-4B8C-83A1-F6EECF244321}">
                <p14:modId xmlns:p14="http://schemas.microsoft.com/office/powerpoint/2010/main" val="3376612835"/>
              </p:ext>
            </p:extLst>
          </p:nvPr>
        </p:nvGraphicFramePr>
        <p:xfrm>
          <a:off x="648929" y="2831690"/>
          <a:ext cx="10550012" cy="3282824"/>
        </p:xfrm>
        <a:graphic>
          <a:graphicData uri="http://schemas.openxmlformats.org/drawingml/2006/table">
            <a:tbl>
              <a:tblPr firstRow="1" firstCol="1" bandRow="1"/>
              <a:tblGrid>
                <a:gridCol w="1669468">
                  <a:extLst>
                    <a:ext uri="{9D8B030D-6E8A-4147-A177-3AD203B41FA5}">
                      <a16:colId xmlns:a16="http://schemas.microsoft.com/office/drawing/2014/main" xmlns="" val="3913551096"/>
                    </a:ext>
                  </a:extLst>
                </a:gridCol>
                <a:gridCol w="8880544">
                  <a:extLst>
                    <a:ext uri="{9D8B030D-6E8A-4147-A177-3AD203B41FA5}">
                      <a16:colId xmlns:a16="http://schemas.microsoft.com/office/drawing/2014/main" xmlns="" val="3168858898"/>
                    </a:ext>
                  </a:extLst>
                </a:gridCol>
              </a:tblGrid>
              <a:tr h="655493">
                <a:tc>
                  <a:txBody>
                    <a:bodyPr/>
                    <a:lstStyle/>
                    <a:p>
                      <a:pPr>
                        <a:lnSpc>
                          <a:spcPct val="107000"/>
                        </a:lnSpc>
                        <a:spcAft>
                          <a:spcPts val="800"/>
                        </a:spcAft>
                      </a:pP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09</a:t>
                      </a: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30-10</a:t>
                      </a: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«Қайырлы күн, жас өрен!»</a:t>
                      </a:r>
                      <a:endParaRPr lang="ru-RU" sz="12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1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(Оқушыларды қабылдау)</a:t>
                      </a:r>
                      <a:endParaRPr lang="ru-RU" sz="12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6860582"/>
                  </a:ext>
                </a:extLst>
              </a:tr>
              <a:tr h="655493">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10:00-10:15</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Таңғы сап түзеу</a:t>
                      </a:r>
                      <a:endParaRPr lang="ru-RU" sz="12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1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(Топ әнін орындау, жолда жүру ережелерімен таныстыру)</a:t>
                      </a:r>
                      <a:endParaRPr lang="ru-RU" sz="12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4763100"/>
                  </a:ext>
                </a:extLst>
              </a:tr>
              <a:tr h="263269">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10:15-10:30</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Фильтр ( медбике )</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3288124"/>
                  </a:ext>
                </a:extLst>
              </a:tr>
              <a:tr h="263269">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10:30-10:45</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Шынықсаң, шымыр боласың! Таңғы жаттығу</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93583533"/>
                  </a:ext>
                </a:extLst>
              </a:tr>
              <a:tr h="263269">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10:45-11:15</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Іс-шараларды өткізу </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0936551"/>
                  </a:ext>
                </a:extLst>
              </a:tr>
              <a:tr h="263269">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11:15-11:30</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Түскі ас</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52649486"/>
                  </a:ext>
                </a:extLst>
              </a:tr>
              <a:tr h="263269">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11:30-12:30</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Іс-шараларды өткізу</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09121205"/>
                  </a:ext>
                </a:extLst>
              </a:tr>
              <a:tr h="655493">
                <a:tc>
                  <a:txBody>
                    <a:bodyPr/>
                    <a:lstStyle/>
                    <a:p>
                      <a:pPr>
                        <a:lnSpc>
                          <a:spcPct val="107000"/>
                        </a:lnSpc>
                        <a:spcAft>
                          <a:spcPts val="800"/>
                        </a:spcAft>
                      </a:pPr>
                      <a:r>
                        <a:rPr lang="en-US" sz="16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12:30</a:t>
                      </a:r>
                      <a:endParaRPr lang="ru-RU" sz="1200" b="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kk-KZ" sz="1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Жақсылықпен кездесейік!</a:t>
                      </a:r>
                      <a:endParaRPr lang="ru-RU" sz="12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1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(Үйге шығарып салу)</a:t>
                      </a:r>
                      <a:endParaRPr lang="ru-RU" sz="12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2228038"/>
                  </a:ext>
                </a:extLst>
              </a:tr>
            </a:tbl>
          </a:graphicData>
        </a:graphic>
      </p:graphicFrame>
      <p:pic>
        <p:nvPicPr>
          <p:cNvPr id="8" name="Рисунок 7">
            <a:extLst>
              <a:ext uri="{FF2B5EF4-FFF2-40B4-BE49-F238E27FC236}">
                <a16:creationId xmlns:a16="http://schemas.microsoft.com/office/drawing/2014/main" xmlns="" id="{63EAD7B2-98CA-4E0A-847D-D49E20837B3A}"/>
              </a:ext>
            </a:extLst>
          </p:cNvPr>
          <p:cNvPicPr>
            <a:picLocks noChangeAspect="1"/>
          </p:cNvPicPr>
          <p:nvPr/>
        </p:nvPicPr>
        <p:blipFill>
          <a:blip r:embed="rId3"/>
          <a:stretch>
            <a:fillRect/>
          </a:stretch>
        </p:blipFill>
        <p:spPr>
          <a:xfrm>
            <a:off x="4105121" y="1922549"/>
            <a:ext cx="3273836" cy="938865"/>
          </a:xfrm>
          <a:prstGeom prst="rect">
            <a:avLst/>
          </a:prstGeom>
        </p:spPr>
      </p:pic>
    </p:spTree>
    <p:extLst>
      <p:ext uri="{BB962C8B-B14F-4D97-AF65-F5344CB8AC3E}">
        <p14:creationId xmlns:p14="http://schemas.microsoft.com/office/powerpoint/2010/main" val="379608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54D8DC1-7E5C-4C69-8902-68393512322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4B084E46-58E1-4954-AA18-B3B1B20FD9CB}"/>
              </a:ext>
            </a:extLst>
          </p:cNvPr>
          <p:cNvSpPr txBox="1"/>
          <p:nvPr/>
        </p:nvSpPr>
        <p:spPr>
          <a:xfrm>
            <a:off x="2851354" y="1514168"/>
            <a:ext cx="5987846" cy="954107"/>
          </a:xfrm>
          <a:prstGeom prst="rect">
            <a:avLst/>
          </a:prstGeom>
          <a:noFill/>
        </p:spPr>
        <p:txBody>
          <a:bodyPr wrap="square" rtlCol="0">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«Балдырған» жазғы сауықтыру лагерінің ашылуы.</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descr="C:\Users\Админ\Desktop\66ab0b5f-35ba-41f4-bb33-5e777fd78c8c.jpeg"/>
          <p:cNvPicPr/>
          <p:nvPr/>
        </p:nvPicPr>
        <p:blipFill rotWithShape="1">
          <a:blip r:embed="rId3">
            <a:extLst>
              <a:ext uri="{28A0092B-C50C-407E-A947-70E740481C1C}">
                <a14:useLocalDpi xmlns:a14="http://schemas.microsoft.com/office/drawing/2010/main" val="0"/>
              </a:ext>
            </a:extLst>
          </a:blip>
          <a:srcRect l="185" t="31738" r="-185" b="42866"/>
          <a:stretch/>
        </p:blipFill>
        <p:spPr bwMode="auto">
          <a:xfrm>
            <a:off x="6291743" y="2635614"/>
            <a:ext cx="5115772" cy="3295650"/>
          </a:xfrm>
          <a:prstGeom prst="rect">
            <a:avLst/>
          </a:prstGeom>
          <a:noFill/>
          <a:ln>
            <a:noFill/>
          </a:ln>
          <a:extLst>
            <a:ext uri="{53640926-AAD7-44D8-BBD7-CCE9431645EC}">
              <a14:shadowObscured xmlns:a14="http://schemas.microsoft.com/office/drawing/2010/main"/>
            </a:ext>
          </a:extLst>
        </p:spPr>
      </p:pic>
      <p:pic>
        <p:nvPicPr>
          <p:cNvPr id="2" name="Рисунок 1">
            <a:extLst>
              <a:ext uri="{FF2B5EF4-FFF2-40B4-BE49-F238E27FC236}">
                <a16:creationId xmlns:a16="http://schemas.microsoft.com/office/drawing/2014/main" xmlns="" id="{32444C41-9ED9-01BE-11B9-46A78095940D}"/>
              </a:ext>
            </a:extLst>
          </p:cNvPr>
          <p:cNvPicPr>
            <a:picLocks noChangeAspect="1"/>
          </p:cNvPicPr>
          <p:nvPr/>
        </p:nvPicPr>
        <p:blipFill>
          <a:blip r:embed="rId4"/>
          <a:srcRect t="8864" b="8662"/>
          <a:stretch>
            <a:fillRect/>
          </a:stretch>
        </p:blipFill>
        <p:spPr>
          <a:xfrm>
            <a:off x="784486" y="2635614"/>
            <a:ext cx="5507258" cy="3295650"/>
          </a:xfrm>
          <a:prstGeom prst="rect">
            <a:avLst/>
          </a:prstGeom>
        </p:spPr>
      </p:pic>
    </p:spTree>
    <p:extLst>
      <p:ext uri="{BB962C8B-B14F-4D97-AF65-F5344CB8AC3E}">
        <p14:creationId xmlns:p14="http://schemas.microsoft.com/office/powerpoint/2010/main" val="54622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994" y="2483781"/>
            <a:ext cx="8980227" cy="3693181"/>
          </a:xfrm>
        </p:spPr>
      </p:pic>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3"/>
          <a:stretch>
            <a:fillRect/>
          </a:stretch>
        </p:blipFill>
        <p:spPr>
          <a:xfrm>
            <a:off x="0" y="0"/>
            <a:ext cx="12192000" cy="6857999"/>
          </a:xfrm>
          <a:prstGeom prst="rect">
            <a:avLst/>
          </a:prstGeom>
        </p:spPr>
      </p:pic>
      <p:sp>
        <p:nvSpPr>
          <p:cNvPr id="7" name="Прямоугольник 6"/>
          <p:cNvSpPr/>
          <p:nvPr/>
        </p:nvSpPr>
        <p:spPr>
          <a:xfrm>
            <a:off x="2957307" y="1669270"/>
            <a:ext cx="5650173"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Спорт-денсаулық кепілі</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86CB667F-61D7-B044-1BF7-4C482D7A4057}"/>
              </a:ext>
            </a:extLst>
          </p:cNvPr>
          <p:cNvPicPr>
            <a:picLocks noChangeAspect="1"/>
          </p:cNvPicPr>
          <p:nvPr/>
        </p:nvPicPr>
        <p:blipFill>
          <a:blip r:embed="rId4"/>
          <a:stretch>
            <a:fillRect/>
          </a:stretch>
        </p:blipFill>
        <p:spPr>
          <a:xfrm>
            <a:off x="1948945" y="2240114"/>
            <a:ext cx="8294110" cy="4068458"/>
          </a:xfrm>
          <a:prstGeom prst="rect">
            <a:avLst/>
          </a:prstGeom>
        </p:spPr>
      </p:pic>
    </p:spTree>
    <p:extLst>
      <p:ext uri="{BB962C8B-B14F-4D97-AF65-F5344CB8AC3E}">
        <p14:creationId xmlns:p14="http://schemas.microsoft.com/office/powerpoint/2010/main" val="292884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0" y="-104931"/>
            <a:ext cx="12192000" cy="6857999"/>
          </a:xfrm>
          <a:prstGeom prst="rect">
            <a:avLst/>
          </a:prstGeom>
        </p:spPr>
      </p:pic>
      <p:sp>
        <p:nvSpPr>
          <p:cNvPr id="2" name="TextBox 1">
            <a:extLst>
              <a:ext uri="{FF2B5EF4-FFF2-40B4-BE49-F238E27FC236}">
                <a16:creationId xmlns:a16="http://schemas.microsoft.com/office/drawing/2014/main" xmlns="" id="{1B09C6D3-01F9-49C8-8AFF-E4D552C27CA4}"/>
              </a:ext>
            </a:extLst>
          </p:cNvPr>
          <p:cNvSpPr txBox="1"/>
          <p:nvPr/>
        </p:nvSpPr>
        <p:spPr>
          <a:xfrm>
            <a:off x="4975122" y="1465006"/>
            <a:ext cx="4670323" cy="523220"/>
          </a:xfrm>
          <a:prstGeom prst="rect">
            <a:avLst/>
          </a:prstGeom>
          <a:noFill/>
        </p:spPr>
        <p:txBody>
          <a:bodyPr wrap="square" rtlCol="0">
            <a:spAutoFit/>
          </a:bodyPr>
          <a:lstStyle/>
          <a:p>
            <a:r>
              <a:rPr lang="kk-KZ" sz="2800" b="1" dirty="0">
                <a:solidFill>
                  <a:srgbClr val="002060"/>
                </a:solidFill>
                <a:latin typeface="Times New Roman" panose="02020603050405020304" pitchFamily="18" charset="0"/>
                <a:cs typeface="Times New Roman" panose="02020603050405020304" pitchFamily="18" charset="0"/>
              </a:rPr>
              <a:t>Рәміздер күні</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537" y="1988226"/>
            <a:ext cx="9785445" cy="4330687"/>
          </a:xfrm>
          <a:prstGeom prst="rect">
            <a:avLst/>
          </a:prstGeom>
        </p:spPr>
      </p:pic>
    </p:spTree>
    <p:extLst>
      <p:ext uri="{BB962C8B-B14F-4D97-AF65-F5344CB8AC3E}">
        <p14:creationId xmlns:p14="http://schemas.microsoft.com/office/powerpoint/2010/main" val="350747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54FC1C-B553-3B32-3700-04EE52991A9F}"/>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C70775E-2D07-2DE7-7F74-5B4A1FAEEB9B}"/>
              </a:ext>
            </a:extLst>
          </p:cNvPr>
          <p:cNvPicPr>
            <a:picLocks noChangeAspect="1"/>
          </p:cNvPicPr>
          <p:nvPr/>
        </p:nvPicPr>
        <p:blipFill>
          <a:blip r:embed="rId2"/>
          <a:stretch>
            <a:fillRect/>
          </a:stretch>
        </p:blipFill>
        <p:spPr>
          <a:xfrm>
            <a:off x="0" y="-104931"/>
            <a:ext cx="12192000" cy="6857999"/>
          </a:xfrm>
          <a:prstGeom prst="rect">
            <a:avLst/>
          </a:prstGeom>
        </p:spPr>
      </p:pic>
      <p:sp>
        <p:nvSpPr>
          <p:cNvPr id="2" name="TextBox 1">
            <a:extLst>
              <a:ext uri="{FF2B5EF4-FFF2-40B4-BE49-F238E27FC236}">
                <a16:creationId xmlns:a16="http://schemas.microsoft.com/office/drawing/2014/main" xmlns="" id="{3056746A-657D-4EA3-C7A4-A58E09604C08}"/>
              </a:ext>
            </a:extLst>
          </p:cNvPr>
          <p:cNvSpPr txBox="1"/>
          <p:nvPr/>
        </p:nvSpPr>
        <p:spPr>
          <a:xfrm>
            <a:off x="3760838" y="1322428"/>
            <a:ext cx="4670323" cy="523220"/>
          </a:xfrm>
          <a:prstGeom prst="rect">
            <a:avLst/>
          </a:prstGeom>
          <a:noFill/>
        </p:spPr>
        <p:txBody>
          <a:bodyPr wrap="square" rtlCol="0">
            <a:spAutoFit/>
          </a:bodyPr>
          <a:lstStyle/>
          <a:p>
            <a:r>
              <a:rPr lang="kk-KZ" sz="2800" b="1" dirty="0">
                <a:solidFill>
                  <a:srgbClr val="002060"/>
                </a:solidFill>
                <a:latin typeface="Times New Roman" panose="02020603050405020304" pitchFamily="18" charset="0"/>
                <a:cs typeface="Times New Roman" panose="02020603050405020304" pitchFamily="18" charset="0"/>
              </a:rPr>
              <a:t>Ертегілер әлеміне саяхат</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EF0F2724-E860-BBBE-DD99-ED9CBE433879}"/>
              </a:ext>
            </a:extLst>
          </p:cNvPr>
          <p:cNvPicPr>
            <a:picLocks noChangeAspect="1"/>
          </p:cNvPicPr>
          <p:nvPr/>
        </p:nvPicPr>
        <p:blipFill>
          <a:blip r:embed="rId3"/>
          <a:stretch>
            <a:fillRect/>
          </a:stretch>
        </p:blipFill>
        <p:spPr>
          <a:xfrm>
            <a:off x="1107348" y="2197916"/>
            <a:ext cx="9647338" cy="4202884"/>
          </a:xfrm>
          <a:prstGeom prst="rect">
            <a:avLst/>
          </a:prstGeom>
        </p:spPr>
      </p:pic>
    </p:spTree>
    <p:extLst>
      <p:ext uri="{BB962C8B-B14F-4D97-AF65-F5344CB8AC3E}">
        <p14:creationId xmlns:p14="http://schemas.microsoft.com/office/powerpoint/2010/main" val="129382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6EBD28BA-4DED-46F6-9A77-9BD431906D3C}"/>
              </a:ext>
            </a:extLst>
          </p:cNvPr>
          <p:cNvPicPr>
            <a:picLocks noChangeAspect="1"/>
          </p:cNvPicPr>
          <p:nvPr/>
        </p:nvPicPr>
        <p:blipFill>
          <a:blip r:embed="rId2"/>
          <a:stretch>
            <a:fillRect/>
          </a:stretch>
        </p:blipFill>
        <p:spPr>
          <a:xfrm>
            <a:off x="0" y="1"/>
            <a:ext cx="12192000" cy="6857999"/>
          </a:xfrm>
          <a:prstGeom prst="rect">
            <a:avLst/>
          </a:prstGeom>
        </p:spPr>
      </p:pic>
      <p:sp>
        <p:nvSpPr>
          <p:cNvPr id="2" name="Прямоугольник 1"/>
          <p:cNvSpPr/>
          <p:nvPr/>
        </p:nvSpPr>
        <p:spPr>
          <a:xfrm>
            <a:off x="3712907" y="1728132"/>
            <a:ext cx="4766186"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Қызықты ойындар</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9F6F02DC-123F-BCFA-41B5-60E7DD33574D}"/>
              </a:ext>
            </a:extLst>
          </p:cNvPr>
          <p:cNvPicPr>
            <a:picLocks noChangeAspect="1"/>
          </p:cNvPicPr>
          <p:nvPr/>
        </p:nvPicPr>
        <p:blipFill>
          <a:blip r:embed="rId3"/>
          <a:stretch>
            <a:fillRect/>
          </a:stretch>
        </p:blipFill>
        <p:spPr>
          <a:xfrm>
            <a:off x="1753299" y="2251352"/>
            <a:ext cx="8498048" cy="4057169"/>
          </a:xfrm>
          <a:prstGeom prst="rect">
            <a:avLst/>
          </a:prstGeom>
        </p:spPr>
      </p:pic>
    </p:spTree>
    <p:extLst>
      <p:ext uri="{BB962C8B-B14F-4D97-AF65-F5344CB8AC3E}">
        <p14:creationId xmlns:p14="http://schemas.microsoft.com/office/powerpoint/2010/main" val="185828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7FD41A-A869-AA31-3B77-1E732819323B}"/>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7992CC01-AA5B-C5D3-1EE1-96039039C796}"/>
              </a:ext>
            </a:extLst>
          </p:cNvPr>
          <p:cNvPicPr>
            <a:picLocks noChangeAspect="1"/>
          </p:cNvPicPr>
          <p:nvPr/>
        </p:nvPicPr>
        <p:blipFill>
          <a:blip r:embed="rId2"/>
          <a:stretch>
            <a:fillRect/>
          </a:stretch>
        </p:blipFill>
        <p:spPr>
          <a:xfrm>
            <a:off x="0" y="1"/>
            <a:ext cx="12192000" cy="6857999"/>
          </a:xfrm>
          <a:prstGeom prst="rect">
            <a:avLst/>
          </a:prstGeom>
        </p:spPr>
      </p:pic>
      <p:sp>
        <p:nvSpPr>
          <p:cNvPr id="2" name="Прямоугольник 1">
            <a:extLst>
              <a:ext uri="{FF2B5EF4-FFF2-40B4-BE49-F238E27FC236}">
                <a16:creationId xmlns:a16="http://schemas.microsoft.com/office/drawing/2014/main" xmlns="" id="{1C36C143-BC05-7030-F9C7-6ECE99B6861A}"/>
              </a:ext>
            </a:extLst>
          </p:cNvPr>
          <p:cNvSpPr/>
          <p:nvPr/>
        </p:nvSpPr>
        <p:spPr>
          <a:xfrm>
            <a:off x="4512038" y="1828800"/>
            <a:ext cx="3207895" cy="523220"/>
          </a:xfrm>
          <a:prstGeom prst="rect">
            <a:avLst/>
          </a:prstGeom>
        </p:spPr>
        <p:txBody>
          <a:bodyPr wrap="square">
            <a:spAutoFit/>
          </a:bodyPr>
          <a:lstStyle/>
          <a:p>
            <a:pPr algn="ctr"/>
            <a:r>
              <a:rPr lang="kk-KZ" sz="2800" b="1" dirty="0">
                <a:solidFill>
                  <a:srgbClr val="002060"/>
                </a:solidFill>
                <a:latin typeface="Times New Roman" panose="02020603050405020304" pitchFamily="18" charset="0"/>
                <a:cs typeface="Times New Roman" panose="02020603050405020304" pitchFamily="18" charset="0"/>
              </a:rPr>
              <a:t>Қауіпсіз табиғат</a:t>
            </a:r>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descr="C:\Users\Админ\Desktop\b5e64a92-f175-450a-89fb-b58b1a13e348.jpeg">
            <a:extLst>
              <a:ext uri="{FF2B5EF4-FFF2-40B4-BE49-F238E27FC236}">
                <a16:creationId xmlns:a16="http://schemas.microsoft.com/office/drawing/2014/main" xmlns="" id="{ED72250A-00BE-DB29-6B98-BCDE74820C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92090" y="2452229"/>
            <a:ext cx="4697837" cy="4107503"/>
          </a:xfrm>
          <a:prstGeom prst="rect">
            <a:avLst/>
          </a:prstGeom>
          <a:noFill/>
          <a:ln>
            <a:noFill/>
          </a:ln>
        </p:spPr>
      </p:pic>
      <p:pic>
        <p:nvPicPr>
          <p:cNvPr id="3" name="Рисунок 2">
            <a:extLst>
              <a:ext uri="{FF2B5EF4-FFF2-40B4-BE49-F238E27FC236}">
                <a16:creationId xmlns:a16="http://schemas.microsoft.com/office/drawing/2014/main" xmlns="" id="{B8F0CD1D-E6FF-E764-E3CE-5C39443A4962}"/>
              </a:ext>
            </a:extLst>
          </p:cNvPr>
          <p:cNvPicPr>
            <a:picLocks noChangeAspect="1"/>
          </p:cNvPicPr>
          <p:nvPr/>
        </p:nvPicPr>
        <p:blipFill>
          <a:blip r:embed="rId4"/>
          <a:stretch>
            <a:fillRect/>
          </a:stretch>
        </p:blipFill>
        <p:spPr>
          <a:xfrm>
            <a:off x="302073" y="2452229"/>
            <a:ext cx="6890017" cy="4107503"/>
          </a:xfrm>
          <a:prstGeom prst="rect">
            <a:avLst/>
          </a:prstGeom>
        </p:spPr>
      </p:pic>
    </p:spTree>
    <p:extLst>
      <p:ext uri="{BB962C8B-B14F-4D97-AF65-F5344CB8AC3E}">
        <p14:creationId xmlns:p14="http://schemas.microsoft.com/office/powerpoint/2010/main" val="246474619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338</Words>
  <Application>Microsoft Office PowerPoint</Application>
  <PresentationFormat>Произвольный</PresentationFormat>
  <Paragraphs>59</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Professional</dc:creator>
  <cp:lastModifiedBy>Пользователь Windows</cp:lastModifiedBy>
  <cp:revision>19</cp:revision>
  <cp:lastPrinted>2025-06-26T16:44:35Z</cp:lastPrinted>
  <dcterms:created xsi:type="dcterms:W3CDTF">2025-06-26T15:56:15Z</dcterms:created>
  <dcterms:modified xsi:type="dcterms:W3CDTF">2025-06-30T15:12:04Z</dcterms:modified>
</cp:coreProperties>
</file>