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ABC6013-33F5-4F4F-ABE1-673012961E48}">
          <p14:sldIdLst>
            <p14:sldId id="256"/>
            <p14:sldId id="257"/>
          </p14:sldIdLst>
        </p14:section>
        <p14:section name="Раздел без заголовка" id="{15AF31C7-858C-4F0F-BF9E-356AB3D017E8}">
          <p14:sldIdLst>
            <p14:sldId id="258"/>
            <p14:sldId id="263"/>
            <p14:sldId id="262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56" y="114"/>
      </p:cViewPr>
      <p:guideLst>
        <p:guide orient="horz" pos="18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455641-B961-4DAC-B78F-C88A71B7B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A75D87-0FC5-46DB-98FF-0494AD07D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0C2C82-3166-4559-9AB0-B3943004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53158B-61E2-4035-9DA4-8A354AE8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DA4822-EB08-4500-BB2A-29255EFB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34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F9E59-44AD-46FE-B0CA-BCCCD87BE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3D29F1-1AC8-4ADE-800B-747C3C735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AF9915-FA6D-43D2-99DA-D1A7E4820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510BE-0793-4B36-8A3F-FCB5C95FC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C00ADA-03A9-41E1-8B7A-ED1EAF67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17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D44353E-71B5-4C49-9CFC-540FA7678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BAAAB-15D5-48DA-9C1B-5A600CA32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3FD9C6-AEE9-41F4-8F23-8CA9C2D0D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12B0C9-4787-4727-9B4F-6DAF2B3E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ED8C7B-10E5-4F33-8198-13A75E19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14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F79D0-262D-4E08-AE3B-B0E0D114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74A489-7A6C-43EC-AF2C-632624CC8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36BF45-3888-436D-BD31-82DE9DB44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F09B10-5872-415A-B9B9-330A2FDF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AA55A6-B233-49FA-A7E9-8C3B8B8CE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99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35826-2CEF-4FDF-BB8A-C589FBD60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FF7B46-76FD-46D8-8558-6A556B61C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A55C8A-8949-49B3-A6E3-866D6A5C6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6E199E-638E-44FF-A031-7DEE276A2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40C69A-78B0-4CFA-84E7-05661DA1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66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6F284-1A24-42EA-BE75-893499E7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664C82-E277-4427-B192-3B093BD0F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873814-EF2E-41E8-B779-56358F55C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739F7D-C74C-44C3-BE0F-6456C620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555491-61B0-4C6F-A42F-D92BD4318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1DACC3-9CB2-4870-BEEA-953E234F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8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01CCA-438B-48F1-96DF-E71F8AA5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095DF-D31E-4353-AED4-42FAA58CD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8FBA92-46A7-486B-ADE1-109A20978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8631BC4-ADB0-4369-A1DD-25C5D2A00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901272-18B6-445B-B84C-98288EF3F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11E37DE-9E8B-463C-9CD4-6CCD3D41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B4CE42D-F282-40DE-975D-8DEF0E253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4A262A-80AC-4A1A-A402-F754D447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77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856CA1-1E0D-47B0-A43F-193C71D3F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FA38C57-5B1F-47AC-BCD8-7BCAE304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98CF91B-203A-4A77-AAAC-43C54953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FA1B00-C419-41E8-92AA-FD5EEA37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90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400CCF-BAE3-44BF-9FD4-9DD5624F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FCF1F5-A87E-4887-8458-85FCB0EA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982FB2-3948-4A83-BCD6-59EB03DD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4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52106F-6069-4AEF-A8F1-5B26174F9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31AE98-70AC-4DE0-8AEF-B0D0FE861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5652DA-2065-4BF7-A557-5E445CDF4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44BC05-E1C2-4DE3-BB32-9BADAE79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D5DD86-6034-4837-92B7-1FF3774E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2A366F-7058-40FE-BAD7-10D9954FA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54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17B82-75FE-4955-9F3D-D4D574946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A2468B8-47D6-41EF-9A2A-DBA626A8C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5507B9-FB76-4BB2-BD82-97BE8043F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C3E8F0-D30C-4CAE-B3BE-053EA693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0AB6E3-7833-4FB4-82BC-59C342A79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C1D4FF-563F-4E5A-B40F-3389ADB1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80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56082-A9E7-4F7D-A6EB-ECC0FDCA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E86E42-B597-4B65-B5F8-A28ED5058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6CA274-2EEE-488E-A6DF-D4FC163A26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5CB53-653F-4CBE-B34E-89FC80C5D85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CB1E11-2F62-4571-A273-C8B62DE7ED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4FB2A8-1704-4AB1-A954-704E62656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0A22D-DE59-4B2E-BC55-4EEC837C3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2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gov.kz/uploads/2024/7/17/a3f99fc58db5bb56e93cd99bea088a54_original.97431.jpg">
            <a:extLst>
              <a:ext uri="{FF2B5EF4-FFF2-40B4-BE49-F238E27FC236}">
                <a16:creationId xmlns:a16="http://schemas.microsoft.com/office/drawing/2014/main" id="{FDA6E5CA-15E5-4AD4-B92D-7C51071E0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65" y="506844"/>
            <a:ext cx="6191250" cy="535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4">
            <a:extLst>
              <a:ext uri="{FF2B5EF4-FFF2-40B4-BE49-F238E27FC236}">
                <a16:creationId xmlns:a16="http://schemas.microsoft.com/office/drawing/2014/main" id="{67650BC3-F96E-4004-8E0A-863F7277558A}"/>
              </a:ext>
            </a:extLst>
          </p:cNvPr>
          <p:cNvSpPr txBox="1">
            <a:spLocks/>
          </p:cNvSpPr>
          <p:nvPr/>
        </p:nvSpPr>
        <p:spPr>
          <a:xfrm>
            <a:off x="6611815" y="1390342"/>
            <a:ext cx="5081471" cy="35860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3200" b="1" dirty="0">
                <a:solidFill>
                  <a:srgbClr val="002060"/>
                </a:solidFill>
                <a:latin typeface="Montserrat"/>
              </a:rPr>
              <a:t>О подготовке </a:t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3200" b="1" dirty="0">
                <a:solidFill>
                  <a:srgbClr val="002060"/>
                </a:solidFill>
                <a:latin typeface="Montserrat"/>
              </a:rPr>
              <a:t>к акции «Дорога в школу»</a:t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2000" b="1" i="1" dirty="0">
                <a:solidFill>
                  <a:srgbClr val="002060"/>
                </a:solidFill>
                <a:latin typeface="Montserrat"/>
              </a:rPr>
              <a:t>Черных В.А.</a:t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endParaRPr lang="en-US" sz="2000" b="1" i="1" dirty="0">
              <a:solidFill>
                <a:srgbClr val="002060"/>
              </a:solidFill>
              <a:latin typeface="Montserrat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6B9E402-B53A-43F0-9194-D79EC7C42FA9}"/>
              </a:ext>
            </a:extLst>
          </p:cNvPr>
          <p:cNvSpPr/>
          <p:nvPr/>
        </p:nvSpPr>
        <p:spPr>
          <a:xfrm>
            <a:off x="2057988" y="183679"/>
            <a:ext cx="942032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002469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</a:rPr>
              <a:t>Управление образования акимата Северо-Казахстанской области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C321421-3678-466D-97BE-D8A7FF2EE590}"/>
              </a:ext>
            </a:extLst>
          </p:cNvPr>
          <p:cNvSpPr/>
          <p:nvPr/>
        </p:nvSpPr>
        <p:spPr>
          <a:xfrm>
            <a:off x="5027765" y="6027990"/>
            <a:ext cx="18128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Montserrat"/>
              </a:rPr>
              <a:t>Петропавловск, 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Montserrat"/>
              </a:rPr>
              <a:t>июль, 2025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F2B2A9-DF1F-43AD-AEB4-01C427B9A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862" y="156663"/>
            <a:ext cx="1363097" cy="134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36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D44529-FB38-4AE8-A1C4-9DE546F56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376" y="60385"/>
            <a:ext cx="6542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200DA87-B360-40E9-9718-3D1D2651DDF0}"/>
              </a:ext>
            </a:extLst>
          </p:cNvPr>
          <p:cNvSpPr/>
          <p:nvPr/>
        </p:nvSpPr>
        <p:spPr>
          <a:xfrm>
            <a:off x="780331" y="869045"/>
            <a:ext cx="9985999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государственная услуга - приложение 13 к приказу Министра образования и науки Республики Казахстан от 24 апреля 2020 года № 158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194F39D-1029-498C-BC12-512A002B4A0D}"/>
              </a:ext>
            </a:extLst>
          </p:cNvPr>
          <p:cNvSpPr/>
          <p:nvPr/>
        </p:nvSpPr>
        <p:spPr>
          <a:xfrm>
            <a:off x="322308" y="3603900"/>
            <a:ext cx="11682271" cy="31547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инансовая и материальная помощь оказывается:</a:t>
            </a:r>
          </a:p>
          <a:p>
            <a:pPr fontAlgn="base"/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 1) детям из семей, имеющих право на получение государственной адресной социальной помощи;</a:t>
            </a:r>
          </a:p>
          <a:p>
            <a:pPr fontAlgn="base"/>
            <a:endParaRPr lang="ru-RU" sz="1000" b="0" i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 2) детям из семей, не получающих государственную адресную социальную помощь, в которых среднедушевой доход ниже величины прожиточного минимума;</a:t>
            </a:r>
          </a:p>
          <a:p>
            <a:pPr fontAlgn="base"/>
            <a:endParaRPr lang="ru-RU" sz="1000" b="0" i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 3) детям-сиротам и детям, оставшимся без попечения родителей, проживающим в семьях;</a:t>
            </a:r>
          </a:p>
          <a:p>
            <a:pPr fontAlgn="base"/>
            <a:endParaRPr lang="ru-RU" sz="1000" b="0" i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 4) детям из семей, требующих экстренной помощи в результате чрезвычайных ситуаций;</a:t>
            </a:r>
          </a:p>
          <a:p>
            <a:pPr fontAlgn="base"/>
            <a:endParaRPr lang="ru-RU" sz="1000" b="0" i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 5) иным категориям обучающихся и воспитанников, определяемым коллегиальным органом организации образования.</a:t>
            </a:r>
          </a:p>
          <a:p>
            <a:pPr fontAlgn="base"/>
            <a:endParaRPr lang="ru-RU" sz="1000" b="0" i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 </a:t>
            </a: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Коллегиальным органом организации образования является попечительский совет.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20D3F68-32A7-4D4C-AC09-872D9AFCE042}"/>
              </a:ext>
            </a:extLst>
          </p:cNvPr>
          <p:cNvSpPr/>
          <p:nvPr/>
        </p:nvSpPr>
        <p:spPr>
          <a:xfrm>
            <a:off x="177177" y="60385"/>
            <a:ext cx="9985998" cy="733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ОКАЗАНИЕ ФИНАНСОВОЙ И МАТЕРИАЛЬНОЙ ПОМОЩИ ОБУЧАЮЩИМСЯ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ВОСПИТАННИКАМ ОРГАНИЗАЦИЙ ОБРАЗОВАНИЯ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C2FA32E-79C0-45F0-B21B-7D834E55145C}"/>
              </a:ext>
            </a:extLst>
          </p:cNvPr>
          <p:cNvSpPr/>
          <p:nvPr/>
        </p:nvSpPr>
        <p:spPr>
          <a:xfrm>
            <a:off x="322308" y="1785932"/>
            <a:ext cx="443634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i="1" u="sng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Услугодатель:</a:t>
            </a:r>
          </a:p>
          <a:p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организация образования (школа), через </a:t>
            </a:r>
            <a:r>
              <a:rPr lang="ru-RU" sz="1600" b="1" i="1" u="sng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канцелярию</a:t>
            </a:r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организации образования (школы)</a:t>
            </a:r>
          </a:p>
          <a:p>
            <a:endParaRPr lang="ru-RU" sz="1600" b="0" i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орма госуслуги – </a:t>
            </a:r>
            <a:r>
              <a:rPr lang="ru-RU" sz="1600" b="1" i="1" u="sng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бумажная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97CCA1-4426-4F47-A51B-3117C209CBE5}"/>
              </a:ext>
            </a:extLst>
          </p:cNvPr>
          <p:cNvSpPr/>
          <p:nvPr/>
        </p:nvSpPr>
        <p:spPr>
          <a:xfrm>
            <a:off x="5029200" y="1785932"/>
            <a:ext cx="6975381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i="1" u="sng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Срок</a:t>
            </a:r>
            <a:r>
              <a:rPr lang="ru-RU" sz="16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оказания госуслуги:</a:t>
            </a:r>
          </a:p>
          <a:p>
            <a:pPr marL="285750" indent="-285750">
              <a:buFontTx/>
              <a:buChar char="-"/>
            </a:pPr>
            <a:r>
              <a:rPr lang="ru-RU" sz="1600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рабочих дней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момента подачи заявления и сдачи документов;</a:t>
            </a:r>
          </a:p>
          <a:p>
            <a:endParaRPr lang="ru-RU" sz="1600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госуслуги:</a:t>
            </a:r>
          </a:p>
          <a:p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уведомление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выделении финансовой и материальной помощи или </a:t>
            </a:r>
            <a:r>
              <a:rPr lang="ru-RU" sz="1600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мотивированный отказ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8EFB2FDC-14CB-45D1-A4F0-62579E67DD77}"/>
              </a:ext>
            </a:extLst>
          </p:cNvPr>
          <p:cNvSpPr/>
          <p:nvPr/>
        </p:nvSpPr>
        <p:spPr>
          <a:xfrm>
            <a:off x="2540479" y="1529236"/>
            <a:ext cx="484632" cy="195140"/>
          </a:xfrm>
          <a:prstGeom prst="downArrow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4FCFA633-392C-47BD-BB98-F324701E67EE}"/>
              </a:ext>
            </a:extLst>
          </p:cNvPr>
          <p:cNvSpPr/>
          <p:nvPr/>
        </p:nvSpPr>
        <p:spPr>
          <a:xfrm>
            <a:off x="7897483" y="1529236"/>
            <a:ext cx="484632" cy="195140"/>
          </a:xfrm>
          <a:prstGeom prst="downArrow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Булавка">
            <a:extLst>
              <a:ext uri="{FF2B5EF4-FFF2-40B4-BE49-F238E27FC236}">
                <a16:creationId xmlns:a16="http://schemas.microsoft.com/office/drawing/2014/main" id="{9DF072C6-E0B6-45DF-BF89-DA9423BFF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1522139" y="3280409"/>
            <a:ext cx="617715" cy="6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42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2CB504-C219-433F-A629-49B927AF4247}"/>
              </a:ext>
            </a:extLst>
          </p:cNvPr>
          <p:cNvSpPr txBox="1"/>
          <p:nvPr/>
        </p:nvSpPr>
        <p:spPr>
          <a:xfrm>
            <a:off x="1100227" y="424076"/>
            <a:ext cx="11323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>
                <a:solidFill>
                  <a:srgbClr val="002060"/>
                </a:solidFill>
              </a:rPr>
              <a:t>заявление по форме в канцелярию школы (на имя директора)</a:t>
            </a:r>
          </a:p>
          <a:p>
            <a:r>
              <a:rPr lang="ru-RU" sz="1600" dirty="0">
                <a:solidFill>
                  <a:srgbClr val="002060"/>
                </a:solidFill>
              </a:rPr>
              <a:t>2. документ, удостоверяющий личность либо электронный документ из сервиса цифровых документов (требуется для идентификации личности законного представителя);</a:t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dirty="0">
                <a:solidFill>
                  <a:srgbClr val="002060"/>
                </a:solidFill>
              </a:rPr>
              <a:t>3. свидетельство о рождении ребенка (детей) в электронной форме или его копия на бумажном носителе, при отсутствии сведений в информационной системе "Регистрационный пункт ЗАГС" либо родившегося за пределами Республики Казахстан;</a:t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dirty="0">
                <a:solidFill>
                  <a:srgbClr val="002060"/>
                </a:solidFill>
              </a:rPr>
              <a:t>4. копия свидетельства о заключении или расторжении брака (при отсутствии сведений в ИС ЗАГС);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298A03-071E-44AD-854F-0792102D0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0311" y="138502"/>
            <a:ext cx="536802" cy="53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EE8E8A-9A0B-4970-B00D-4F90CD534315}"/>
              </a:ext>
            </a:extLst>
          </p:cNvPr>
          <p:cNvSpPr txBox="1"/>
          <p:nvPr/>
        </p:nvSpPr>
        <p:spPr>
          <a:xfrm>
            <a:off x="181553" y="92250"/>
            <a:ext cx="4696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ДОКУМЕНТОВ для всех категорий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40132D6-CD3D-4F47-BF3C-C8D1B4C647CD}"/>
              </a:ext>
            </a:extLst>
          </p:cNvPr>
          <p:cNvSpPr/>
          <p:nvPr/>
        </p:nvSpPr>
        <p:spPr>
          <a:xfrm>
            <a:off x="93135" y="2069681"/>
            <a:ext cx="2199422" cy="333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Получатели АСП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5317D08-B0AE-4519-96F6-1C1F1B79EDD4}"/>
              </a:ext>
            </a:extLst>
          </p:cNvPr>
          <p:cNvSpPr/>
          <p:nvPr/>
        </p:nvSpPr>
        <p:spPr>
          <a:xfrm>
            <a:off x="181553" y="4740586"/>
            <a:ext cx="72139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600" i="1" dirty="0">
                <a:solidFill>
                  <a:srgbClr val="002060"/>
                </a:solidFill>
              </a:rPr>
              <a:t>+  акт расследования причин аварий, бедствий, катастроф, приведших к возникновению чрезвычайных ситуаций природного и техногенного характера в соответствии с Правилами расследования аварий, бедствий, катастроф, приведших к возникновению чрезвычайных ситуаций, утвержденными приказом МВД РК от 23.01.2015 года № 46 для категории лиц, указанных в подпункте 4) пункта 1 (</a:t>
            </a:r>
            <a:r>
              <a:rPr lang="ru-RU" sz="1600" i="1" u="sng" dirty="0">
                <a:solidFill>
                  <a:srgbClr val="002060"/>
                </a:solidFill>
              </a:rPr>
              <a:t>детям из семей, требующих экстренной помощи в результате чрезвычайных ситуаций</a:t>
            </a:r>
            <a:r>
              <a:rPr lang="ru-RU" sz="1600" i="1" dirty="0">
                <a:solidFill>
                  <a:srgbClr val="002060"/>
                </a:solidFill>
              </a:rPr>
              <a:t>);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AE2B761-B6AC-4AF3-AB27-3A04F9A6E8DB}"/>
              </a:ext>
            </a:extLst>
          </p:cNvPr>
          <p:cNvSpPr/>
          <p:nvPr/>
        </p:nvSpPr>
        <p:spPr>
          <a:xfrm>
            <a:off x="3788525" y="2058809"/>
            <a:ext cx="3340192" cy="3442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Не получают АСП (ниже ПМ)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8530E57-0E76-4F93-B473-E160ECAA7B60}"/>
              </a:ext>
            </a:extLst>
          </p:cNvPr>
          <p:cNvSpPr/>
          <p:nvPr/>
        </p:nvSpPr>
        <p:spPr>
          <a:xfrm>
            <a:off x="8157309" y="2069681"/>
            <a:ext cx="2905125" cy="333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Дети-сироты, дети ОБПР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3E3E166-F2CE-4072-BA47-31AFDC9F2A4E}"/>
              </a:ext>
            </a:extLst>
          </p:cNvPr>
          <p:cNvSpPr/>
          <p:nvPr/>
        </p:nvSpPr>
        <p:spPr>
          <a:xfrm>
            <a:off x="7468937" y="2443862"/>
            <a:ext cx="44481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+  копия решения уполномоченного органа об установлении опеки (попечительства), о передаче на патронатное воспитание и в приемную семью категории лиц, указанных в подпункте 3) пункта 1 настоящих Правил (</a:t>
            </a:r>
            <a:r>
              <a:rPr lang="ru-RU" sz="1600" i="1" u="sng" dirty="0">
                <a:solidFill>
                  <a:srgbClr val="002060"/>
                </a:solidFill>
              </a:rPr>
              <a:t>дети-сироты, дети ОБПР</a:t>
            </a:r>
            <a:r>
              <a:rPr lang="ru-RU" sz="1600" i="1" dirty="0">
                <a:solidFill>
                  <a:srgbClr val="002060"/>
                </a:solidFill>
              </a:rPr>
              <a:t>);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F652C8A-3E5F-4049-8CAB-C2956DB1C2FF}"/>
              </a:ext>
            </a:extLst>
          </p:cNvPr>
          <p:cNvSpPr/>
          <p:nvPr/>
        </p:nvSpPr>
        <p:spPr>
          <a:xfrm>
            <a:off x="484843" y="4084199"/>
            <a:ext cx="5031315" cy="5595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Детям из семей, требующих экстренной помощи в результате чрезвычайных ситуаций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38ABD88-1952-45E5-82F1-9D01DE98EA2F}"/>
              </a:ext>
            </a:extLst>
          </p:cNvPr>
          <p:cNvSpPr/>
          <p:nvPr/>
        </p:nvSpPr>
        <p:spPr>
          <a:xfrm>
            <a:off x="7896225" y="4643763"/>
            <a:ext cx="41754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+ для категории лиц, указанных в подпункте 5) пункта 1 (</a:t>
            </a:r>
            <a:r>
              <a:rPr lang="ru-RU" sz="1600" i="1" u="sng" dirty="0">
                <a:solidFill>
                  <a:srgbClr val="002060"/>
                </a:solidFill>
              </a:rPr>
              <a:t>иные категории</a:t>
            </a:r>
            <a:r>
              <a:rPr lang="ru-RU" sz="1600" i="1" dirty="0">
                <a:solidFill>
                  <a:srgbClr val="002060"/>
                </a:solidFill>
              </a:rPr>
              <a:t>), определяется попечительским советом организации образования на основании заключения обследования материально-бытового  положения семьи (</a:t>
            </a:r>
            <a:r>
              <a:rPr lang="ru-RU" sz="1600" b="1" i="1" dirty="0">
                <a:solidFill>
                  <a:srgbClr val="002060"/>
                </a:solidFill>
              </a:rPr>
              <a:t>акт ЖБУ</a:t>
            </a:r>
            <a:r>
              <a:rPr lang="ru-RU" sz="1600" i="1" dirty="0">
                <a:solidFill>
                  <a:srgbClr val="002060"/>
                </a:solidFill>
              </a:rPr>
              <a:t>).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45BAB62-7E04-4A34-A136-A9FF90D9E2CF}"/>
              </a:ext>
            </a:extLst>
          </p:cNvPr>
          <p:cNvSpPr/>
          <p:nvPr/>
        </p:nvSpPr>
        <p:spPr>
          <a:xfrm>
            <a:off x="8433534" y="4161955"/>
            <a:ext cx="2905125" cy="333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Иные категории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4590A20-688A-4A5B-B88D-FFFEA04069E7}"/>
              </a:ext>
            </a:extLst>
          </p:cNvPr>
          <p:cNvSpPr/>
          <p:nvPr/>
        </p:nvSpPr>
        <p:spPr>
          <a:xfrm>
            <a:off x="125379" y="2479001"/>
            <a:ext cx="33229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+ о регистрации в качестве безработного, о принадлежности услугополучателя (семьи) к получателям государственной адресной социальной помощи;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0677083-1DD7-4FB1-AE05-CB4274B7B829}"/>
              </a:ext>
            </a:extLst>
          </p:cNvPr>
          <p:cNvSpPr/>
          <p:nvPr/>
        </p:nvSpPr>
        <p:spPr>
          <a:xfrm>
            <a:off x="3650285" y="2520222"/>
            <a:ext cx="36166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+ о доходах лиц, не получающих государственную социальную помощь, в которых среднедушевой доход ниже величины прожиточного минимума;</a:t>
            </a:r>
          </a:p>
        </p:txBody>
      </p:sp>
    </p:spTree>
    <p:extLst>
      <p:ext uri="{BB962C8B-B14F-4D97-AF65-F5344CB8AC3E}">
        <p14:creationId xmlns:p14="http://schemas.microsoft.com/office/powerpoint/2010/main" val="247586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B8A5E1-80B8-481B-8285-620B85784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240" y="131905"/>
            <a:ext cx="555682" cy="54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471DB0-14A1-476B-A44D-ED1615DF06CB}"/>
              </a:ext>
            </a:extLst>
          </p:cNvPr>
          <p:cNvSpPr txBox="1"/>
          <p:nvPr/>
        </p:nvSpPr>
        <p:spPr>
          <a:xfrm>
            <a:off x="354361" y="101553"/>
            <a:ext cx="137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АЛГОРИТМ: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221E112-9EEB-4E42-8DA8-0A5A03D1E705}"/>
              </a:ext>
            </a:extLst>
          </p:cNvPr>
          <p:cNvSpPr/>
          <p:nvPr/>
        </p:nvSpPr>
        <p:spPr>
          <a:xfrm>
            <a:off x="1102823" y="521411"/>
            <a:ext cx="182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Директор школы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(услугодатель)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715D789-58F1-4BCA-AD1F-5C4DF07E96FE}"/>
              </a:ext>
            </a:extLst>
          </p:cNvPr>
          <p:cNvSpPr/>
          <p:nvPr/>
        </p:nvSpPr>
        <p:spPr>
          <a:xfrm>
            <a:off x="926807" y="1398788"/>
            <a:ext cx="22351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о назначении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ответственного</a:t>
            </a: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C876A2A7-FF3D-4B5B-9A9A-EEF59DC74FCB}"/>
              </a:ext>
            </a:extLst>
          </p:cNvPr>
          <p:cNvSpPr/>
          <p:nvPr/>
        </p:nvSpPr>
        <p:spPr>
          <a:xfrm rot="5400000">
            <a:off x="1836262" y="1174341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C69AAD2-E234-48EF-B0BD-79ACB62FAE32}"/>
              </a:ext>
            </a:extLst>
          </p:cNvPr>
          <p:cNvSpPr/>
          <p:nvPr/>
        </p:nvSpPr>
        <p:spPr>
          <a:xfrm>
            <a:off x="1107586" y="2301957"/>
            <a:ext cx="16668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заявлений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8676CE2-524D-4852-957A-67C630C19BBB}"/>
              </a:ext>
            </a:extLst>
          </p:cNvPr>
          <p:cNvSpPr/>
          <p:nvPr/>
        </p:nvSpPr>
        <p:spPr>
          <a:xfrm>
            <a:off x="3540087" y="470885"/>
            <a:ext cx="26293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Родитель/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законный представитель (услугополучатель)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3447D3F-2BF4-406F-B165-913EB54AA7A3}"/>
              </a:ext>
            </a:extLst>
          </p:cNvPr>
          <p:cNvSpPr/>
          <p:nvPr/>
        </p:nvSpPr>
        <p:spPr>
          <a:xfrm>
            <a:off x="3929513" y="1416846"/>
            <a:ext cx="20715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заявление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пакет документов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33A9D029-AA64-4E9B-A679-470C28A908BD}"/>
              </a:ext>
            </a:extLst>
          </p:cNvPr>
          <p:cNvSpPr/>
          <p:nvPr/>
        </p:nvSpPr>
        <p:spPr>
          <a:xfrm>
            <a:off x="3815140" y="2151625"/>
            <a:ext cx="2571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услугодатель проверяет полноту документов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C78150D2-8C1A-4C4A-A444-02EDF0A097A0}"/>
              </a:ext>
            </a:extLst>
          </p:cNvPr>
          <p:cNvSpPr/>
          <p:nvPr/>
        </p:nvSpPr>
        <p:spPr>
          <a:xfrm>
            <a:off x="3161981" y="2909058"/>
            <a:ext cx="31680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проверки: 1 рабочий день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31C8DC9-AE39-42E0-859C-BD32E028F7C2}"/>
              </a:ext>
            </a:extLst>
          </p:cNvPr>
          <p:cNvSpPr/>
          <p:nvPr/>
        </p:nvSpPr>
        <p:spPr>
          <a:xfrm>
            <a:off x="7509313" y="343471"/>
            <a:ext cx="3063112" cy="346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Услугополучатель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3A64DAE-782A-48B3-9CB8-54C4B7108BE9}"/>
              </a:ext>
            </a:extLst>
          </p:cNvPr>
          <p:cNvSpPr/>
          <p:nvPr/>
        </p:nvSpPr>
        <p:spPr>
          <a:xfrm>
            <a:off x="7563936" y="1436171"/>
            <a:ext cx="7731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отказ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48FDBA03-E6E6-4B19-B296-A51B7E645997}"/>
              </a:ext>
            </a:extLst>
          </p:cNvPr>
          <p:cNvSpPr/>
          <p:nvPr/>
        </p:nvSpPr>
        <p:spPr>
          <a:xfrm>
            <a:off x="6952029" y="2170993"/>
            <a:ext cx="23621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неполный пакет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 и/или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 с истекшим сроком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F35938-B0B2-456B-A1D5-3DBE1BAB29AB}"/>
              </a:ext>
            </a:extLst>
          </p:cNvPr>
          <p:cNvSpPr/>
          <p:nvPr/>
        </p:nvSpPr>
        <p:spPr>
          <a:xfrm>
            <a:off x="8919568" y="1492786"/>
            <a:ext cx="28002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уведомление о выделении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финансовой помощи</a:t>
            </a:r>
          </a:p>
        </p:txBody>
      </p:sp>
      <p:sp>
        <p:nvSpPr>
          <p:cNvPr id="36" name="Стрелка: вправо 35">
            <a:extLst>
              <a:ext uri="{FF2B5EF4-FFF2-40B4-BE49-F238E27FC236}">
                <a16:creationId xmlns:a16="http://schemas.microsoft.com/office/drawing/2014/main" id="{03D102AD-CAFB-4298-9E19-C76C154B5531}"/>
              </a:ext>
            </a:extLst>
          </p:cNvPr>
          <p:cNvSpPr/>
          <p:nvPr/>
        </p:nvSpPr>
        <p:spPr>
          <a:xfrm rot="5400000">
            <a:off x="1815039" y="2058680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: вправо 36">
            <a:extLst>
              <a:ext uri="{FF2B5EF4-FFF2-40B4-BE49-F238E27FC236}">
                <a16:creationId xmlns:a16="http://schemas.microsoft.com/office/drawing/2014/main" id="{72D3C053-3A9F-4A45-9749-F8EAAA8B7E79}"/>
              </a:ext>
            </a:extLst>
          </p:cNvPr>
          <p:cNvSpPr/>
          <p:nvPr/>
        </p:nvSpPr>
        <p:spPr>
          <a:xfrm rot="5400000">
            <a:off x="4752669" y="1207161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: вправо 37">
            <a:extLst>
              <a:ext uri="{FF2B5EF4-FFF2-40B4-BE49-F238E27FC236}">
                <a16:creationId xmlns:a16="http://schemas.microsoft.com/office/drawing/2014/main" id="{2605616C-284C-468D-B027-3F1BC0BDA962}"/>
              </a:ext>
            </a:extLst>
          </p:cNvPr>
          <p:cNvSpPr/>
          <p:nvPr/>
        </p:nvSpPr>
        <p:spPr>
          <a:xfrm rot="5400000">
            <a:off x="4793357" y="1916724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: вправо 38">
            <a:extLst>
              <a:ext uri="{FF2B5EF4-FFF2-40B4-BE49-F238E27FC236}">
                <a16:creationId xmlns:a16="http://schemas.microsoft.com/office/drawing/2014/main" id="{7C494EBD-3D6F-4541-A5BF-674D9E97F2D1}"/>
              </a:ext>
            </a:extLst>
          </p:cNvPr>
          <p:cNvSpPr/>
          <p:nvPr/>
        </p:nvSpPr>
        <p:spPr>
          <a:xfrm rot="5400000">
            <a:off x="4820532" y="2686007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: вправо 39">
            <a:extLst>
              <a:ext uri="{FF2B5EF4-FFF2-40B4-BE49-F238E27FC236}">
                <a16:creationId xmlns:a16="http://schemas.microsoft.com/office/drawing/2014/main" id="{8041A19E-A724-45F9-8A48-DCBBE6AD075A}"/>
              </a:ext>
            </a:extLst>
          </p:cNvPr>
          <p:cNvSpPr/>
          <p:nvPr/>
        </p:nvSpPr>
        <p:spPr>
          <a:xfrm rot="5400000">
            <a:off x="7761164" y="1238269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: вправо 40">
            <a:extLst>
              <a:ext uri="{FF2B5EF4-FFF2-40B4-BE49-F238E27FC236}">
                <a16:creationId xmlns:a16="http://schemas.microsoft.com/office/drawing/2014/main" id="{469A9159-706A-4072-B43A-A6C4078047C9}"/>
              </a:ext>
            </a:extLst>
          </p:cNvPr>
          <p:cNvSpPr/>
          <p:nvPr/>
        </p:nvSpPr>
        <p:spPr>
          <a:xfrm rot="5400000">
            <a:off x="10193813" y="1196903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: вправо 41">
            <a:extLst>
              <a:ext uri="{FF2B5EF4-FFF2-40B4-BE49-F238E27FC236}">
                <a16:creationId xmlns:a16="http://schemas.microsoft.com/office/drawing/2014/main" id="{678194DD-2072-4D37-9C50-FF373E828D97}"/>
              </a:ext>
            </a:extLst>
          </p:cNvPr>
          <p:cNvSpPr/>
          <p:nvPr/>
        </p:nvSpPr>
        <p:spPr>
          <a:xfrm rot="5400000">
            <a:off x="7788339" y="1821483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14C08B7C-1E2E-42CF-97ED-A7B57651C758}"/>
              </a:ext>
            </a:extLst>
          </p:cNvPr>
          <p:cNvCxnSpPr>
            <a:cxnSpLocks/>
          </p:cNvCxnSpPr>
          <p:nvPr/>
        </p:nvCxnSpPr>
        <p:spPr>
          <a:xfrm>
            <a:off x="3161981" y="603139"/>
            <a:ext cx="0" cy="2345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5B8765E9-83D0-4AFA-BD93-D2BDA8C4F0F9}"/>
              </a:ext>
            </a:extLst>
          </p:cNvPr>
          <p:cNvCxnSpPr>
            <a:cxnSpLocks/>
          </p:cNvCxnSpPr>
          <p:nvPr/>
        </p:nvCxnSpPr>
        <p:spPr>
          <a:xfrm>
            <a:off x="6857760" y="577694"/>
            <a:ext cx="10851" cy="2394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22A687AA-6DF6-4868-AC51-18C65F3D4023}"/>
              </a:ext>
            </a:extLst>
          </p:cNvPr>
          <p:cNvSpPr/>
          <p:nvPr/>
        </p:nvSpPr>
        <p:spPr>
          <a:xfrm>
            <a:off x="7056237" y="700442"/>
            <a:ext cx="16785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истечении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рабочего дня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CBE48663-7EB0-469A-8044-B0DED7B7DF2A}"/>
              </a:ext>
            </a:extLst>
          </p:cNvPr>
          <p:cNvSpPr/>
          <p:nvPr/>
        </p:nvSpPr>
        <p:spPr>
          <a:xfrm>
            <a:off x="9687732" y="671817"/>
            <a:ext cx="16785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рабочих дней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9DBB246C-E9B8-4C25-A1E7-CEB4A1E36FE4}"/>
              </a:ext>
            </a:extLst>
          </p:cNvPr>
          <p:cNvSpPr/>
          <p:nvPr/>
        </p:nvSpPr>
        <p:spPr>
          <a:xfrm>
            <a:off x="9145433" y="2301957"/>
            <a:ext cx="2362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категории: (1,2,3,4) АСП, ниже ПМ, дети-сироты, ОБПР, ЧС</a:t>
            </a:r>
          </a:p>
        </p:txBody>
      </p:sp>
      <p:sp>
        <p:nvSpPr>
          <p:cNvPr id="58" name="Стрелка: вправо 57">
            <a:extLst>
              <a:ext uri="{FF2B5EF4-FFF2-40B4-BE49-F238E27FC236}">
                <a16:creationId xmlns:a16="http://schemas.microsoft.com/office/drawing/2014/main" id="{245FA84F-671C-4B40-950E-9915D8AA3D36}"/>
              </a:ext>
            </a:extLst>
          </p:cNvPr>
          <p:cNvSpPr/>
          <p:nvPr/>
        </p:nvSpPr>
        <p:spPr>
          <a:xfrm rot="5400000">
            <a:off x="10024535" y="2024795"/>
            <a:ext cx="161925" cy="33855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B26F966-DC88-4AC9-8118-48549D6594FE}"/>
              </a:ext>
            </a:extLst>
          </p:cNvPr>
          <p:cNvGrpSpPr/>
          <p:nvPr/>
        </p:nvGrpSpPr>
        <p:grpSpPr>
          <a:xfrm>
            <a:off x="236243" y="2852128"/>
            <a:ext cx="11765875" cy="4075606"/>
            <a:chOff x="236243" y="2852128"/>
            <a:chExt cx="11765875" cy="4075606"/>
          </a:xfrm>
        </p:grpSpPr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FFE59BAC-E2CA-4EB9-AC51-E59FC569D57B}"/>
                </a:ext>
              </a:extLst>
            </p:cNvPr>
            <p:cNvSpPr/>
            <p:nvPr/>
          </p:nvSpPr>
          <p:spPr>
            <a:xfrm>
              <a:off x="336704" y="3234415"/>
              <a:ext cx="11665414" cy="3693319"/>
            </a:xfrm>
            <a:prstGeom prst="rect">
              <a:avLst/>
            </a:prstGeom>
            <a:ln w="2857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ru-RU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 </a:t>
              </a:r>
              <a:r>
                <a:rPr lang="ru-RU" sz="1600" b="1" u="sng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Иные категории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которым будет оказана помощь, определяет </a:t>
              </a:r>
              <a:r>
                <a:rPr lang="ru-RU" sz="1600" b="1" u="sng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Попечительский совет 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основании заключения обследования материального положения семьи на получение финансовой и материальной помощи.</a:t>
              </a:r>
            </a:p>
            <a:p>
              <a:endPara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школа+Попсовет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в 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течение 3 рабочих дней 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обследование материального положения заявителя (семьи) в присутствии </a:t>
              </a:r>
              <a:r>
                <a:rPr lang="ru-RU" sz="16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услугуполучателя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ru-RU" sz="16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одного из совершеннолетних дееспособных членов семьи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).</a:t>
              </a:r>
            </a:p>
            <a:p>
              <a:endPara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протокол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Попсовета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 составления заключения </a:t>
              </a:r>
              <a:r>
                <a:rPr lang="ru-RU" sz="16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услугодатель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течение 2 рабочих дней 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проводит 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заседание попечительского совета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и по итогам заседания оформляет протокол, который подписывают присутствующие члены </a:t>
              </a:r>
              <a:r>
                <a:rPr lang="ru-RU" sz="16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Попсовета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и 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утверждается решением первого руководителя организации образования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endPara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заключение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подписывается членами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Попсовета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 представляется для ознакомления </a:t>
              </a:r>
              <a:r>
                <a:rPr lang="ru-RU" sz="16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услугополучателю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(совершеннолетнему дееспособному члену семьи),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в присутствии которого было проведено обследование.</a:t>
              </a:r>
            </a:p>
            <a:p>
              <a:endPara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уведомление: 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итогам заседания </a:t>
              </a:r>
              <a:r>
                <a:rPr lang="ru-RU" sz="16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Попсовета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услугодатель в течение 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рабочих дней готовит уведомление </a:t>
              </a:r>
              <a:r>
                <a:rPr lang="ru-RU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 выделении финансовой и материальной помощи обучающимся и воспитанникам организаций образования.</a:t>
              </a:r>
            </a:p>
          </p:txBody>
        </p:sp>
        <p:pic>
          <p:nvPicPr>
            <p:cNvPr id="62" name="Рисунок 61" descr="Булавка">
              <a:extLst>
                <a:ext uri="{FF2B5EF4-FFF2-40B4-BE49-F238E27FC236}">
                  <a16:creationId xmlns:a16="http://schemas.microsoft.com/office/drawing/2014/main" id="{200A8FA9-8B70-4D60-A336-0F42227394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36243" y="2852128"/>
              <a:ext cx="510155" cy="646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452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DBBEBE4-E2D4-4C38-B972-F727A18F11A4}"/>
              </a:ext>
            </a:extLst>
          </p:cNvPr>
          <p:cNvSpPr/>
          <p:nvPr/>
        </p:nvSpPr>
        <p:spPr>
          <a:xfrm>
            <a:off x="247650" y="472546"/>
            <a:ext cx="11830050" cy="4031873"/>
          </a:xfrm>
          <a:prstGeom prst="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</a:t>
            </a:r>
            <a:r>
              <a:rPr lang="ru-RU" sz="16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документах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fontAlgn="base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удостоверяющих личность, </a:t>
            </a:r>
          </a:p>
          <a:p>
            <a:pPr marL="285750" indent="-285750" fontAlgn="base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рождение ребенка, </a:t>
            </a:r>
          </a:p>
          <a:p>
            <a:pPr marL="285750" indent="-285750" fontAlgn="base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 или расторжении брака, </a:t>
            </a:r>
          </a:p>
          <a:p>
            <a:pPr marL="285750" indent="-285750" fontAlgn="base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регистрации в качестве безработного, </a:t>
            </a:r>
          </a:p>
          <a:p>
            <a:pPr marL="285750" indent="-285750" fontAlgn="base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принадлежности услугополучателя (семьи) к получателям государственной АСП, </a:t>
            </a:r>
          </a:p>
          <a:p>
            <a:pPr marL="285750" indent="-285750" fontAlgn="base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доходах лиц, не получающих государственную социальную помощь, в которых среднедушевой доход ниже величины прожиточного минимума,</a:t>
            </a:r>
          </a:p>
          <a:p>
            <a:pPr marL="285750" indent="-285750" fontAlgn="base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 детях-сиротах и детях, ОБПР </a:t>
            </a:r>
            <a:r>
              <a:rPr lang="ru-RU" sz="1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услугодатель</a:t>
            </a:r>
            <a:r>
              <a:rPr lang="ru-RU" sz="16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получает </a:t>
            </a:r>
            <a:r>
              <a:rPr lang="ru-RU" sz="1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соответствующих государственных информационных систем</a:t>
            </a:r>
            <a:r>
              <a:rPr lang="ru-RU" sz="16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</a:t>
            </a:r>
            <a:r>
              <a: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Услугодатель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получает согласие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услугополучателя на использование сведений, составляющих охраняемую законом тайну, содержащихся в информационных системах, при оказании государственной услуги. </a:t>
            </a:r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Услугодатель (школа):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ведет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 регистрации заявлений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получение финансовой и материальной помощи,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обеспечивает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внесение данных в информационную систему мониторинга оказания государственных услуг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 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стадии оказания государственной услуги.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EBA5D4D-9AD9-45CD-B4D8-93D287827503}"/>
              </a:ext>
            </a:extLst>
          </p:cNvPr>
          <p:cNvSpPr txBox="1"/>
          <p:nvPr/>
        </p:nvSpPr>
        <p:spPr>
          <a:xfrm>
            <a:off x="247650" y="46328"/>
            <a:ext cx="327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ДОКУМЕНТАМ: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B8A5E1-80B8-481B-8285-620B85784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4445" y="46328"/>
            <a:ext cx="563255" cy="556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A8CCFDD7-275B-45BD-AA86-6EE0BB94D38B}"/>
              </a:ext>
            </a:extLst>
          </p:cNvPr>
          <p:cNvSpPr txBox="1"/>
          <p:nvPr/>
        </p:nvSpPr>
        <p:spPr>
          <a:xfrm>
            <a:off x="219075" y="4561305"/>
            <a:ext cx="563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ПРИЛОЖЕНИЙ К ГОСУДАРСТВЕННОЙ УСЛУГЕ: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C9DE5DE-69CF-4685-9D4C-FB92C021D89B}"/>
              </a:ext>
            </a:extLst>
          </p:cNvPr>
          <p:cNvSpPr txBox="1"/>
          <p:nvPr/>
        </p:nvSpPr>
        <p:spPr>
          <a:xfrm>
            <a:off x="247650" y="4930637"/>
            <a:ext cx="11363325" cy="1754326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ПРИЛОЖЕНИЕ 1 – ЗАЯВЛЕНИЕ</a:t>
            </a:r>
          </a:p>
          <a:p>
            <a:r>
              <a:rPr lang="ru-RU" dirty="0">
                <a:solidFill>
                  <a:srgbClr val="002060"/>
                </a:solidFill>
              </a:rPr>
              <a:t>ПРИЛОЖЕНИЕ 3 – УВЕДОМЛЕНИЕ О ВЫДЕЛЕНИИ ФИНАНСОВОЙ И МАТЕРИАЛЬНОЙ ПОМОЩИ</a:t>
            </a:r>
          </a:p>
          <a:p>
            <a:r>
              <a:rPr lang="ru-RU" dirty="0">
                <a:solidFill>
                  <a:srgbClr val="002060"/>
                </a:solidFill>
              </a:rPr>
              <a:t>ПРИЛОЖЕНИЕ 4 – ЗАКЛЮЧЕНИЕ ОБСЛЕДОВАНИЯ МАТЕРИАЛЬНОГО ПОЛОЖЕНИЯ (АКТ ЖБУ)</a:t>
            </a:r>
          </a:p>
          <a:p>
            <a:r>
              <a:rPr lang="ru-RU" dirty="0">
                <a:solidFill>
                  <a:srgbClr val="002060"/>
                </a:solidFill>
              </a:rPr>
              <a:t>ПРИЛОЖЕНИЕ 5 – ПРОТОКОЛ ЗАСЕДАНИЯ ПОПЕЧИТЕЛЬСКОГО СОВЕТА</a:t>
            </a:r>
          </a:p>
          <a:p>
            <a:r>
              <a:rPr lang="ru-RU" dirty="0">
                <a:solidFill>
                  <a:srgbClr val="002060"/>
                </a:solidFill>
              </a:rPr>
              <a:t>ПРИЛОЖЕНИЕ 6 – ЖУРНАЛ РЕГИСТРАЦИИ ЗАЯВЛЕНИЙ НА ПОЛУЧЕНИЕ ФИНАНСОВОЙ ПОМОЩИ</a:t>
            </a:r>
          </a:p>
          <a:p>
            <a:r>
              <a:rPr lang="ru-RU" dirty="0">
                <a:solidFill>
                  <a:srgbClr val="002060"/>
                </a:solidFill>
              </a:rPr>
              <a:t>						      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МОН РК от 24 апреля 2020 года № 158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9" name="Рисунок 58" descr="Булавка">
            <a:extLst>
              <a:ext uri="{FF2B5EF4-FFF2-40B4-BE49-F238E27FC236}">
                <a16:creationId xmlns:a16="http://schemas.microsoft.com/office/drawing/2014/main" id="{8718C0CD-AACE-479E-9807-9F4A473B06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1055663" y="4607146"/>
            <a:ext cx="530859" cy="6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8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Поделиться">
            <a:extLst>
              <a:ext uri="{FF2B5EF4-FFF2-40B4-BE49-F238E27FC236}">
                <a16:creationId xmlns:a16="http://schemas.microsoft.com/office/drawing/2014/main" id="{F2A71135-4CEE-4EE4-A810-FD3509D80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350" y="304801"/>
            <a:ext cx="723899" cy="723899"/>
          </a:xfrm>
          <a:prstGeom prst="rect">
            <a:avLst/>
          </a:prstGeom>
        </p:spPr>
      </p:pic>
      <p:pic>
        <p:nvPicPr>
          <p:cNvPr id="9" name="Рисунок 8" descr="Поделиться">
            <a:extLst>
              <a:ext uri="{FF2B5EF4-FFF2-40B4-BE49-F238E27FC236}">
                <a16:creationId xmlns:a16="http://schemas.microsoft.com/office/drawing/2014/main" id="{09162801-8BBF-44D5-912C-06E8B4D6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19825" y="304801"/>
            <a:ext cx="723899" cy="723899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04264E2-13FD-4CE3-9F78-C229737A86D2}"/>
              </a:ext>
            </a:extLst>
          </p:cNvPr>
          <p:cNvSpPr/>
          <p:nvPr/>
        </p:nvSpPr>
        <p:spPr>
          <a:xfrm>
            <a:off x="7067550" y="304801"/>
            <a:ext cx="4829174" cy="14287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Отдел образования: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- проверка списков,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- своевременное перечисление и зачисление денежных средств</a:t>
            </a:r>
          </a:p>
        </p:txBody>
      </p:sp>
      <p:pic>
        <p:nvPicPr>
          <p:cNvPr id="11" name="Рисунок 10" descr="Поделиться">
            <a:extLst>
              <a:ext uri="{FF2B5EF4-FFF2-40B4-BE49-F238E27FC236}">
                <a16:creationId xmlns:a16="http://schemas.microsoft.com/office/drawing/2014/main" id="{841ED738-2245-4730-A196-950F63B05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19825" y="2000251"/>
            <a:ext cx="723899" cy="723899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36D42C7-5349-4855-A2D3-7F012599ECB3}"/>
              </a:ext>
            </a:extLst>
          </p:cNvPr>
          <p:cNvSpPr/>
          <p:nvPr/>
        </p:nvSpPr>
        <p:spPr>
          <a:xfrm>
            <a:off x="7067550" y="2000251"/>
            <a:ext cx="4829174" cy="27241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Услугополучатель: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обязательно документально подтверждает целевое использование средств (подтверждающий документ о расходах с указанием наименования приобретенных товаров) в организацию образования в течение 10 рабочих дней со дня получения средств.</a:t>
            </a:r>
          </a:p>
          <a:p>
            <a:pPr algn="ctr"/>
            <a:r>
              <a:rPr lang="ru-RU" i="1" dirty="0">
                <a:latin typeface="Comic Sans MS" panose="030F0702030302020204" pitchFamily="66" charset="0"/>
              </a:rPr>
              <a:t>(ППРК от 25 января 2008 года № 64)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1B340D2-C1EC-4955-8BE1-C84D755A10AA}"/>
              </a:ext>
            </a:extLst>
          </p:cNvPr>
          <p:cNvSpPr/>
          <p:nvPr/>
        </p:nvSpPr>
        <p:spPr>
          <a:xfrm>
            <a:off x="857248" y="304801"/>
            <a:ext cx="5114927" cy="60102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FDD5F8B-F071-4EDF-AFB0-AC2CC7601DDF}"/>
              </a:ext>
            </a:extLst>
          </p:cNvPr>
          <p:cNvSpPr/>
          <p:nvPr/>
        </p:nvSpPr>
        <p:spPr>
          <a:xfrm>
            <a:off x="914396" y="344211"/>
            <a:ext cx="483870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/>
              <a:t>Школа:</a:t>
            </a:r>
          </a:p>
          <a:p>
            <a:endParaRPr lang="ru-RU" sz="900" b="1" dirty="0"/>
          </a:p>
          <a:p>
            <a:r>
              <a:rPr lang="ru-RU" i="1" dirty="0">
                <a:latin typeface="Comic Sans MS" panose="030F0702030302020204" pitchFamily="66" charset="0"/>
              </a:rPr>
              <a:t> 1. Обеспечить работу социальных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 педагогов школ в период акции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«Дорога в школу» (отзыв из отпуска,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в рамках действующего законодательства);</a:t>
            </a:r>
          </a:p>
          <a:p>
            <a:endParaRPr lang="ru-RU" sz="900" i="1" dirty="0">
              <a:latin typeface="Comic Sans MS" panose="030F0702030302020204" pitchFamily="66" charset="0"/>
            </a:endParaRPr>
          </a:p>
          <a:p>
            <a:r>
              <a:rPr lang="ru-RU" i="1" dirty="0">
                <a:latin typeface="Comic Sans MS" panose="030F0702030302020204" pitchFamily="66" charset="0"/>
              </a:rPr>
              <a:t>2. Приказ о назначении ответственного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 лица;</a:t>
            </a:r>
          </a:p>
          <a:p>
            <a:endParaRPr lang="ru-RU" sz="900" i="1" dirty="0">
              <a:latin typeface="Comic Sans MS" panose="030F0702030302020204" pitchFamily="66" charset="0"/>
            </a:endParaRPr>
          </a:p>
          <a:p>
            <a:r>
              <a:rPr lang="ru-RU" i="1" dirty="0">
                <a:latin typeface="Comic Sans MS" panose="030F0702030302020204" pitchFamily="66" charset="0"/>
              </a:rPr>
              <a:t>3. Обеспечить ведение всей   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   документации;</a:t>
            </a:r>
          </a:p>
          <a:p>
            <a:endParaRPr lang="ru-RU" sz="900" i="1" dirty="0">
              <a:latin typeface="Comic Sans MS" panose="030F0702030302020204" pitchFamily="66" charset="0"/>
            </a:endParaRPr>
          </a:p>
          <a:p>
            <a:r>
              <a:rPr lang="ru-RU" i="1" dirty="0">
                <a:latin typeface="Comic Sans MS" panose="030F0702030302020204" pitchFamily="66" charset="0"/>
              </a:rPr>
              <a:t>4. Обеспечить своевременное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 комплектование списков обучающихся 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 на получение финансовой помощи и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 передачи их в отделы образования для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 начисления денежных средств и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зачисления из на карт-счета;</a:t>
            </a:r>
          </a:p>
          <a:p>
            <a:endParaRPr lang="ru-RU" sz="1000" i="1" dirty="0">
              <a:latin typeface="Comic Sans MS" panose="030F0702030302020204" pitchFamily="66" charset="0"/>
            </a:endParaRPr>
          </a:p>
          <a:p>
            <a:r>
              <a:rPr lang="ru-RU" i="1" dirty="0">
                <a:latin typeface="Comic Sans MS" panose="030F0702030302020204" pitchFamily="66" charset="0"/>
              </a:rPr>
              <a:t>5. Организовать участие   </a:t>
            </a:r>
          </a:p>
          <a:p>
            <a:r>
              <a:rPr lang="ru-RU" i="1" dirty="0">
                <a:latin typeface="Comic Sans MS" panose="030F0702030302020204" pitchFamily="66" charset="0"/>
              </a:rPr>
              <a:t>    Попечительского совета в ходе акции;</a:t>
            </a:r>
          </a:p>
        </p:txBody>
      </p:sp>
    </p:spTree>
    <p:extLst>
      <p:ext uri="{BB962C8B-B14F-4D97-AF65-F5344CB8AC3E}">
        <p14:creationId xmlns:p14="http://schemas.microsoft.com/office/powerpoint/2010/main" val="3595272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1103</Words>
  <Application>Microsoft Office PowerPoint</Application>
  <PresentationFormat>Широкоэкранный</PresentationFormat>
  <Paragraphs>125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Courier New</vt:lpstr>
      <vt:lpstr>Montserrat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user®</dc:creator>
  <cp:lastModifiedBy>Елена Зубкова</cp:lastModifiedBy>
  <cp:revision>40</cp:revision>
  <cp:lastPrinted>2025-07-02T12:57:30Z</cp:lastPrinted>
  <dcterms:created xsi:type="dcterms:W3CDTF">2025-07-01T12:53:31Z</dcterms:created>
  <dcterms:modified xsi:type="dcterms:W3CDTF">2025-07-11T10:27:49Z</dcterms:modified>
</cp:coreProperties>
</file>